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3" r:id="rId6"/>
  </p:sldMasterIdLst>
  <p:notesMasterIdLst>
    <p:notesMasterId r:id="rId37"/>
  </p:notesMasterIdLst>
  <p:handoutMasterIdLst>
    <p:handoutMasterId r:id="rId38"/>
  </p:handoutMasterIdLst>
  <p:sldIdLst>
    <p:sldId id="328" r:id="rId7"/>
    <p:sldId id="383" r:id="rId8"/>
    <p:sldId id="338" r:id="rId9"/>
    <p:sldId id="343" r:id="rId10"/>
    <p:sldId id="359" r:id="rId11"/>
    <p:sldId id="344" r:id="rId12"/>
    <p:sldId id="345" r:id="rId13"/>
    <p:sldId id="342" r:id="rId14"/>
    <p:sldId id="380" r:id="rId15"/>
    <p:sldId id="386" r:id="rId16"/>
    <p:sldId id="352" r:id="rId17"/>
    <p:sldId id="374" r:id="rId18"/>
    <p:sldId id="348" r:id="rId19"/>
    <p:sldId id="617" r:id="rId20"/>
    <p:sldId id="620" r:id="rId21"/>
    <p:sldId id="381" r:id="rId22"/>
    <p:sldId id="458" r:id="rId23"/>
    <p:sldId id="382" r:id="rId24"/>
    <p:sldId id="445" r:id="rId25"/>
    <p:sldId id="393" r:id="rId26"/>
    <p:sldId id="400" r:id="rId27"/>
    <p:sldId id="401" r:id="rId28"/>
    <p:sldId id="394" r:id="rId29"/>
    <p:sldId id="379" r:id="rId30"/>
    <p:sldId id="619" r:id="rId31"/>
    <p:sldId id="385" r:id="rId32"/>
    <p:sldId id="387" r:id="rId33"/>
    <p:sldId id="618" r:id="rId34"/>
    <p:sldId id="407" r:id="rId35"/>
    <p:sldId id="364" r:id="rId36"/>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28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lach, Robert" initials="RG" lastIdx="6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5A7C"/>
    <a:srgbClr val="3C80AE"/>
    <a:srgbClr val="8D0034"/>
    <a:srgbClr val="52958B"/>
    <a:srgbClr val="FFD9D9"/>
    <a:srgbClr val="BE6012"/>
    <a:srgbClr val="FF6600"/>
    <a:srgbClr val="FFCCCC"/>
    <a:srgbClr val="FFCCFF"/>
    <a:srgbClr val="7C6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84" autoAdjust="0"/>
    <p:restoredTop sz="92910" autoAdjust="0"/>
  </p:normalViewPr>
  <p:slideViewPr>
    <p:cSldViewPr showGuides="1">
      <p:cViewPr varScale="1">
        <p:scale>
          <a:sx n="110" d="100"/>
          <a:sy n="110" d="100"/>
        </p:scale>
        <p:origin x="240" y="82"/>
      </p:cViewPr>
      <p:guideLst>
        <p:guide orient="horz" pos="900"/>
        <p:guide pos="288"/>
      </p:guideLst>
    </p:cSldViewPr>
  </p:slideViewPr>
  <p:outlineViewPr>
    <p:cViewPr>
      <p:scale>
        <a:sx n="33" d="100"/>
        <a:sy n="33" d="100"/>
      </p:scale>
      <p:origin x="12" y="0"/>
    </p:cViewPr>
  </p:outlineViewPr>
  <p:notesTextViewPr>
    <p:cViewPr>
      <p:scale>
        <a:sx n="1" d="1"/>
        <a:sy n="1" d="1"/>
      </p:scale>
      <p:origin x="0" y="0"/>
    </p:cViewPr>
  </p:notesTextViewPr>
  <p:sorterViewPr>
    <p:cViewPr varScale="1">
      <p:scale>
        <a:sx n="1" d="1"/>
        <a:sy n="1" d="1"/>
      </p:scale>
      <p:origin x="0" y="-6160"/>
    </p:cViewPr>
  </p:sorterViewPr>
  <p:notesViewPr>
    <p:cSldViewPr showGuides="1">
      <p:cViewPr varScale="1">
        <p:scale>
          <a:sx n="61" d="100"/>
          <a:sy n="61" d="100"/>
        </p:scale>
        <p:origin x="-277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198DF-996F-4AFC-A20D-F9434012985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941E902E-D611-4B2D-AA4E-C4D954F264DB}">
      <dgm:prSet phldrT="[Text]" custT="1"/>
      <dgm:spPr/>
      <dgm:t>
        <a:bodyPr/>
        <a:lstStyle/>
        <a:p>
          <a:r>
            <a:rPr lang="en-US" sz="1800" dirty="0"/>
            <a:t>Top Health Plan Partners</a:t>
          </a:r>
        </a:p>
      </dgm:t>
    </dgm:pt>
    <dgm:pt modelId="{363CA9AE-1DDC-46B8-A896-D9E090BE51BB}" type="parTrans" cxnId="{84FA2320-1576-4989-BCD3-2DC17936962C}">
      <dgm:prSet/>
      <dgm:spPr/>
      <dgm:t>
        <a:bodyPr/>
        <a:lstStyle/>
        <a:p>
          <a:endParaRPr lang="en-US"/>
        </a:p>
      </dgm:t>
    </dgm:pt>
    <dgm:pt modelId="{BE40C450-7F39-40F8-AB55-D1C3401D24B9}" type="sibTrans" cxnId="{84FA2320-1576-4989-BCD3-2DC17936962C}">
      <dgm:prSet/>
      <dgm:spPr/>
      <dgm:t>
        <a:bodyPr/>
        <a:lstStyle/>
        <a:p>
          <a:endParaRPr lang="en-US"/>
        </a:p>
      </dgm:t>
    </dgm:pt>
    <dgm:pt modelId="{364EA4E4-00E4-4A01-974E-8365ADD04665}">
      <dgm:prSet phldrT="[Text]" custT="1"/>
      <dgm:spPr/>
      <dgm:t>
        <a:bodyPr/>
        <a:lstStyle/>
        <a:p>
          <a:r>
            <a:rPr lang="en-US" sz="1600" dirty="0"/>
            <a:t>Blue Cross Blue Shield of Illinois </a:t>
          </a:r>
        </a:p>
      </dgm:t>
    </dgm:pt>
    <dgm:pt modelId="{C9DB2437-DC12-44EF-A65A-301A51046B1B}" type="parTrans" cxnId="{9654FCBF-4016-496D-8F21-A089518BCF8A}">
      <dgm:prSet/>
      <dgm:spPr/>
      <dgm:t>
        <a:bodyPr/>
        <a:lstStyle/>
        <a:p>
          <a:endParaRPr lang="en-US"/>
        </a:p>
      </dgm:t>
    </dgm:pt>
    <dgm:pt modelId="{26743C65-7856-4E06-B390-3E3BD45B1E5D}" type="sibTrans" cxnId="{9654FCBF-4016-496D-8F21-A089518BCF8A}">
      <dgm:prSet/>
      <dgm:spPr/>
      <dgm:t>
        <a:bodyPr/>
        <a:lstStyle/>
        <a:p>
          <a:endParaRPr lang="en-US"/>
        </a:p>
      </dgm:t>
    </dgm:pt>
    <dgm:pt modelId="{1935552C-66D2-4F51-A23F-F208682A0AD0}">
      <dgm:prSet phldrT="[Text]" custT="1"/>
      <dgm:spPr/>
      <dgm:t>
        <a:bodyPr/>
        <a:lstStyle/>
        <a:p>
          <a:r>
            <a:rPr lang="en-US" sz="1800" dirty="0"/>
            <a:t>National Provider Networks</a:t>
          </a:r>
        </a:p>
      </dgm:t>
    </dgm:pt>
    <dgm:pt modelId="{F98E020B-E18C-452B-9C41-6AF457440050}" type="parTrans" cxnId="{018CCB4D-6F25-4589-A038-92E48E937293}">
      <dgm:prSet/>
      <dgm:spPr/>
      <dgm:t>
        <a:bodyPr/>
        <a:lstStyle/>
        <a:p>
          <a:endParaRPr lang="en-US"/>
        </a:p>
      </dgm:t>
    </dgm:pt>
    <dgm:pt modelId="{C1FB8736-ACF4-4142-A2E1-B3F2B216FEEB}" type="sibTrans" cxnId="{018CCB4D-6F25-4589-A038-92E48E937293}">
      <dgm:prSet/>
      <dgm:spPr/>
      <dgm:t>
        <a:bodyPr/>
        <a:lstStyle/>
        <a:p>
          <a:endParaRPr lang="en-US"/>
        </a:p>
      </dgm:t>
    </dgm:pt>
    <dgm:pt modelId="{E673816C-038D-43CA-98F9-03E831F5F0A5}">
      <dgm:prSet phldrT="[Text]"/>
      <dgm:spPr/>
      <dgm:t>
        <a:bodyPr/>
        <a:lstStyle/>
        <a:p>
          <a:r>
            <a:rPr lang="en-US" dirty="0"/>
            <a:t>All plans have same broad provider networks</a:t>
          </a:r>
        </a:p>
      </dgm:t>
    </dgm:pt>
    <dgm:pt modelId="{76F21761-3B6D-4A27-BB20-FB99BD19A788}" type="parTrans" cxnId="{8EEE1CB0-9F3B-4379-AAAB-4A3A26AD631B}">
      <dgm:prSet/>
      <dgm:spPr/>
      <dgm:t>
        <a:bodyPr/>
        <a:lstStyle/>
        <a:p>
          <a:endParaRPr lang="en-US"/>
        </a:p>
      </dgm:t>
    </dgm:pt>
    <dgm:pt modelId="{ED6E18A1-310D-473E-9F05-0B110FC062C7}" type="sibTrans" cxnId="{8EEE1CB0-9F3B-4379-AAAB-4A3A26AD631B}">
      <dgm:prSet/>
      <dgm:spPr/>
      <dgm:t>
        <a:bodyPr/>
        <a:lstStyle/>
        <a:p>
          <a:endParaRPr lang="en-US"/>
        </a:p>
      </dgm:t>
    </dgm:pt>
    <dgm:pt modelId="{0EECB0BE-769D-4147-9833-8A60D8A5307A}">
      <dgm:prSet phldrT="[Text]" custT="1"/>
      <dgm:spPr/>
      <dgm:t>
        <a:bodyPr/>
        <a:lstStyle/>
        <a:p>
          <a:r>
            <a:rPr lang="en-US" sz="1800" dirty="0"/>
            <a:t>Award-Winning Well-Being</a:t>
          </a:r>
        </a:p>
      </dgm:t>
    </dgm:pt>
    <dgm:pt modelId="{784399B2-2118-4D69-92F9-4AE4474C8BC4}" type="parTrans" cxnId="{66294770-610C-4A2B-AECB-252C2AD321B1}">
      <dgm:prSet/>
      <dgm:spPr/>
      <dgm:t>
        <a:bodyPr/>
        <a:lstStyle/>
        <a:p>
          <a:endParaRPr lang="en-US"/>
        </a:p>
      </dgm:t>
    </dgm:pt>
    <dgm:pt modelId="{6AFA7F14-A0B0-4FA8-9B33-68C315D4D690}" type="sibTrans" cxnId="{66294770-610C-4A2B-AECB-252C2AD321B1}">
      <dgm:prSet/>
      <dgm:spPr/>
      <dgm:t>
        <a:bodyPr/>
        <a:lstStyle/>
        <a:p>
          <a:endParaRPr lang="en-US"/>
        </a:p>
      </dgm:t>
    </dgm:pt>
    <dgm:pt modelId="{67AA56ED-C1C7-483B-9571-DFEBBD0D4444}">
      <dgm:prSet phldrT="[Text]"/>
      <dgm:spPr/>
      <dgm:t>
        <a:bodyPr/>
        <a:lstStyle/>
        <a:p>
          <a:r>
            <a:rPr lang="en-US" dirty="0"/>
            <a:t>Virgin Pulse</a:t>
          </a:r>
        </a:p>
      </dgm:t>
    </dgm:pt>
    <dgm:pt modelId="{6E24806C-12DE-42EC-B0DC-3BEA0DF3AC04}" type="parTrans" cxnId="{D032F561-A1F5-4DB1-93F9-8B1F1A3D2075}">
      <dgm:prSet/>
      <dgm:spPr/>
      <dgm:t>
        <a:bodyPr/>
        <a:lstStyle/>
        <a:p>
          <a:endParaRPr lang="en-US"/>
        </a:p>
      </dgm:t>
    </dgm:pt>
    <dgm:pt modelId="{6C560621-CAB3-406C-A4A4-04D2DD89B986}" type="sibTrans" cxnId="{D032F561-A1F5-4DB1-93F9-8B1F1A3D2075}">
      <dgm:prSet/>
      <dgm:spPr/>
      <dgm:t>
        <a:bodyPr/>
        <a:lstStyle/>
        <a:p>
          <a:endParaRPr lang="en-US"/>
        </a:p>
      </dgm:t>
    </dgm:pt>
    <dgm:pt modelId="{64831801-6D6F-426D-9022-F3B37AD80FA9}">
      <dgm:prSet custT="1"/>
      <dgm:spPr/>
      <dgm:t>
        <a:bodyPr/>
        <a:lstStyle/>
        <a:p>
          <a:r>
            <a:rPr lang="en-US" sz="1800" dirty="0"/>
            <a:t>Generous Incentives</a:t>
          </a:r>
        </a:p>
      </dgm:t>
    </dgm:pt>
    <dgm:pt modelId="{8A38E78F-C054-4EF7-9515-9EF1316A4CE0}" type="parTrans" cxnId="{02C542AC-5554-486B-8B72-546F863410BE}">
      <dgm:prSet/>
      <dgm:spPr/>
      <dgm:t>
        <a:bodyPr/>
        <a:lstStyle/>
        <a:p>
          <a:endParaRPr lang="en-US"/>
        </a:p>
      </dgm:t>
    </dgm:pt>
    <dgm:pt modelId="{ADA37A87-F165-4933-BB57-84D0386A7222}" type="sibTrans" cxnId="{02C542AC-5554-486B-8B72-546F863410BE}">
      <dgm:prSet/>
      <dgm:spPr/>
      <dgm:t>
        <a:bodyPr/>
        <a:lstStyle/>
        <a:p>
          <a:endParaRPr lang="en-US"/>
        </a:p>
      </dgm:t>
    </dgm:pt>
    <dgm:pt modelId="{9C200EC2-4177-4735-BA0C-1C9EC33C2A23}">
      <dgm:prSet phldrT="[Text]" custT="1"/>
      <dgm:spPr/>
      <dgm:t>
        <a:bodyPr/>
        <a:lstStyle/>
        <a:p>
          <a:r>
            <a:rPr lang="en-US" sz="1600" dirty="0" err="1"/>
            <a:t>OptumRx</a:t>
          </a:r>
          <a:endParaRPr lang="en-US" sz="1600" dirty="0"/>
        </a:p>
      </dgm:t>
    </dgm:pt>
    <dgm:pt modelId="{3C796A34-7B31-4C12-86AC-58C7F4B85ADC}" type="parTrans" cxnId="{E31B9306-6DD4-4D56-9F06-9166242A35C8}">
      <dgm:prSet/>
      <dgm:spPr/>
      <dgm:t>
        <a:bodyPr/>
        <a:lstStyle/>
        <a:p>
          <a:endParaRPr lang="en-US"/>
        </a:p>
      </dgm:t>
    </dgm:pt>
    <dgm:pt modelId="{41F9A4FF-1958-4524-BF2D-4FDFA2926A31}" type="sibTrans" cxnId="{E31B9306-6DD4-4D56-9F06-9166242A35C8}">
      <dgm:prSet/>
      <dgm:spPr/>
      <dgm:t>
        <a:bodyPr/>
        <a:lstStyle/>
        <a:p>
          <a:endParaRPr lang="en-US"/>
        </a:p>
      </dgm:t>
    </dgm:pt>
    <dgm:pt modelId="{D3AA7A9C-8979-4064-B14C-805F0E05CE9E}">
      <dgm:prSet phldrT="[Text]" custT="1"/>
      <dgm:spPr/>
      <dgm:t>
        <a:bodyPr/>
        <a:lstStyle/>
        <a:p>
          <a:r>
            <a:rPr lang="en-US" sz="1600" dirty="0"/>
            <a:t>VSP</a:t>
          </a:r>
        </a:p>
      </dgm:t>
    </dgm:pt>
    <dgm:pt modelId="{D51EA028-8F62-4B3F-BE91-A0E60FAB167F}" type="parTrans" cxnId="{D044B497-CABE-4010-9831-9B14238E51E8}">
      <dgm:prSet/>
      <dgm:spPr/>
      <dgm:t>
        <a:bodyPr/>
        <a:lstStyle/>
        <a:p>
          <a:endParaRPr lang="en-US"/>
        </a:p>
      </dgm:t>
    </dgm:pt>
    <dgm:pt modelId="{70B24848-5677-40E3-903F-A3B35DF30EDC}" type="sibTrans" cxnId="{D044B497-CABE-4010-9831-9B14238E51E8}">
      <dgm:prSet/>
      <dgm:spPr/>
      <dgm:t>
        <a:bodyPr/>
        <a:lstStyle/>
        <a:p>
          <a:endParaRPr lang="en-US"/>
        </a:p>
      </dgm:t>
    </dgm:pt>
    <dgm:pt modelId="{0C59FD7D-EF89-472A-9670-A49F9418261A}">
      <dgm:prSet phldrT="[Text]" custT="1"/>
      <dgm:spPr/>
      <dgm:t>
        <a:bodyPr/>
        <a:lstStyle/>
        <a:p>
          <a:r>
            <a:rPr lang="en-US" sz="1600" dirty="0"/>
            <a:t>Cigna</a:t>
          </a:r>
        </a:p>
      </dgm:t>
    </dgm:pt>
    <dgm:pt modelId="{910015EA-D582-4F1D-87EA-071538D9E4C2}" type="parTrans" cxnId="{5E55DA87-E250-4F5E-A2FB-5A79587C1985}">
      <dgm:prSet/>
      <dgm:spPr/>
      <dgm:t>
        <a:bodyPr/>
        <a:lstStyle/>
        <a:p>
          <a:endParaRPr lang="en-US"/>
        </a:p>
      </dgm:t>
    </dgm:pt>
    <dgm:pt modelId="{0294C832-217C-497E-A00D-68BD01EE390F}" type="sibTrans" cxnId="{5E55DA87-E250-4F5E-A2FB-5A79587C1985}">
      <dgm:prSet/>
      <dgm:spPr/>
      <dgm:t>
        <a:bodyPr/>
        <a:lstStyle/>
        <a:p>
          <a:endParaRPr lang="en-US"/>
        </a:p>
      </dgm:t>
    </dgm:pt>
    <dgm:pt modelId="{60A83BDB-1060-4551-91AA-D970EAF050D6}">
      <dgm:prSet phldrT="[Text]"/>
      <dgm:spPr/>
      <dgm:t>
        <a:bodyPr/>
        <a:lstStyle/>
        <a:p>
          <a:r>
            <a:rPr lang="en-US" dirty="0"/>
            <a:t>All plans have same </a:t>
          </a:r>
          <a:r>
            <a:rPr lang="en-US" dirty="0" err="1"/>
            <a:t>OptumRx</a:t>
          </a:r>
          <a:r>
            <a:rPr lang="en-US" dirty="0"/>
            <a:t> formulary</a:t>
          </a:r>
        </a:p>
      </dgm:t>
    </dgm:pt>
    <dgm:pt modelId="{16E32D09-1A8B-4766-85EB-EDE40551A121}" type="parTrans" cxnId="{34AD8597-7BE9-4DD9-AA9B-0741B3D4D0DA}">
      <dgm:prSet/>
      <dgm:spPr/>
      <dgm:t>
        <a:bodyPr/>
        <a:lstStyle/>
        <a:p>
          <a:endParaRPr lang="en-US"/>
        </a:p>
      </dgm:t>
    </dgm:pt>
    <dgm:pt modelId="{413934DF-C484-483A-87B1-46264D7CAD5A}" type="sibTrans" cxnId="{34AD8597-7BE9-4DD9-AA9B-0741B3D4D0DA}">
      <dgm:prSet/>
      <dgm:spPr/>
      <dgm:t>
        <a:bodyPr/>
        <a:lstStyle/>
        <a:p>
          <a:endParaRPr lang="en-US"/>
        </a:p>
      </dgm:t>
    </dgm:pt>
    <dgm:pt modelId="{7089118D-C97E-498C-9A7E-9F528A3FCB42}">
      <dgm:prSet phldrT="[Text]"/>
      <dgm:spPr/>
      <dgm:t>
        <a:bodyPr/>
        <a:lstStyle/>
        <a:p>
          <a:r>
            <a:rPr lang="en-US" dirty="0"/>
            <a:t>Quest Diagnostics</a:t>
          </a:r>
        </a:p>
      </dgm:t>
    </dgm:pt>
    <dgm:pt modelId="{1074409C-9506-4298-85C0-646E5A35A921}" type="parTrans" cxnId="{58AAC2FC-AD78-4EBD-BB28-BE905ABF0C25}">
      <dgm:prSet/>
      <dgm:spPr/>
      <dgm:t>
        <a:bodyPr/>
        <a:lstStyle/>
        <a:p>
          <a:endParaRPr lang="en-US"/>
        </a:p>
      </dgm:t>
    </dgm:pt>
    <dgm:pt modelId="{DD26937C-5752-495F-A1BC-40B48485FF83}" type="sibTrans" cxnId="{58AAC2FC-AD78-4EBD-BB28-BE905ABF0C25}">
      <dgm:prSet/>
      <dgm:spPr/>
      <dgm:t>
        <a:bodyPr/>
        <a:lstStyle/>
        <a:p>
          <a:endParaRPr lang="en-US"/>
        </a:p>
      </dgm:t>
    </dgm:pt>
    <dgm:pt modelId="{FAA58581-4E52-4B3C-B645-073C0A02CF97}">
      <dgm:prSet phldrT="[Text]"/>
      <dgm:spPr/>
      <dgm:t>
        <a:bodyPr/>
        <a:lstStyle/>
        <a:p>
          <a:r>
            <a:rPr lang="en-US" dirty="0" err="1"/>
            <a:t>Omada</a:t>
          </a:r>
          <a:endParaRPr lang="en-US" dirty="0"/>
        </a:p>
      </dgm:t>
    </dgm:pt>
    <dgm:pt modelId="{DD1996FA-62CF-4AFD-95AD-BB53A5BF92B6}" type="parTrans" cxnId="{7EACA785-8256-41AF-B4C4-093010B382AE}">
      <dgm:prSet/>
      <dgm:spPr/>
      <dgm:t>
        <a:bodyPr/>
        <a:lstStyle/>
        <a:p>
          <a:endParaRPr lang="en-US"/>
        </a:p>
      </dgm:t>
    </dgm:pt>
    <dgm:pt modelId="{9A8760C7-66C1-44E1-BEFA-6F1663A47D1E}" type="sibTrans" cxnId="{7EACA785-8256-41AF-B4C4-093010B382AE}">
      <dgm:prSet/>
      <dgm:spPr/>
      <dgm:t>
        <a:bodyPr/>
        <a:lstStyle/>
        <a:p>
          <a:endParaRPr lang="en-US"/>
        </a:p>
      </dgm:t>
    </dgm:pt>
    <dgm:pt modelId="{C6B57A8D-1AD8-4642-B2AA-13BA0F0CB418}">
      <dgm:prSet phldrT="[Text]"/>
      <dgm:spPr/>
      <dgm:t>
        <a:bodyPr/>
        <a:lstStyle/>
        <a:p>
          <a:r>
            <a:rPr lang="en-US" dirty="0"/>
            <a:t>And more!</a:t>
          </a:r>
        </a:p>
      </dgm:t>
    </dgm:pt>
    <dgm:pt modelId="{5762D585-4ADA-4A6C-998E-179198B35FB5}" type="parTrans" cxnId="{76396B4F-FAC9-40AF-8A30-3ED2639A862C}">
      <dgm:prSet/>
      <dgm:spPr/>
      <dgm:t>
        <a:bodyPr/>
        <a:lstStyle/>
        <a:p>
          <a:endParaRPr lang="en-US"/>
        </a:p>
      </dgm:t>
    </dgm:pt>
    <dgm:pt modelId="{8F5049CC-4478-4A72-B994-FAFDF08AC9D6}" type="sibTrans" cxnId="{76396B4F-FAC9-40AF-8A30-3ED2639A862C}">
      <dgm:prSet/>
      <dgm:spPr/>
      <dgm:t>
        <a:bodyPr/>
        <a:lstStyle/>
        <a:p>
          <a:endParaRPr lang="en-US"/>
        </a:p>
      </dgm:t>
    </dgm:pt>
    <dgm:pt modelId="{B64A62DF-BF8E-47AC-966D-9FB5760CFAB3}">
      <dgm:prSet/>
      <dgm:spPr/>
      <dgm:t>
        <a:bodyPr/>
        <a:lstStyle/>
        <a:p>
          <a:r>
            <a:rPr lang="en-US" dirty="0"/>
            <a:t>Pulse Cash for activity, screening and Wellness points</a:t>
          </a:r>
        </a:p>
      </dgm:t>
    </dgm:pt>
    <dgm:pt modelId="{F9DC552C-DF96-4D73-9CCC-BDB4F7FA0C54}" type="parTrans" cxnId="{9C9D4C87-80C6-4577-91E2-ADF34D3F9426}">
      <dgm:prSet/>
      <dgm:spPr/>
      <dgm:t>
        <a:bodyPr/>
        <a:lstStyle/>
        <a:p>
          <a:endParaRPr lang="en-US"/>
        </a:p>
      </dgm:t>
    </dgm:pt>
    <dgm:pt modelId="{5A30F98D-88D1-45F4-9C8F-6C7534BDE05B}" type="sibTrans" cxnId="{9C9D4C87-80C6-4577-91E2-ADF34D3F9426}">
      <dgm:prSet/>
      <dgm:spPr/>
      <dgm:t>
        <a:bodyPr/>
        <a:lstStyle/>
        <a:p>
          <a:endParaRPr lang="en-US"/>
        </a:p>
      </dgm:t>
    </dgm:pt>
    <dgm:pt modelId="{89F3B13F-C6BC-416D-9C77-A8A0A9F05258}">
      <dgm:prSet/>
      <dgm:spPr/>
      <dgm:t>
        <a:bodyPr/>
        <a:lstStyle/>
        <a:p>
          <a:r>
            <a:rPr lang="en-US" dirty="0"/>
            <a:t>Avoid higher deductible in 2023 by taking Health Check health risk assessment in 2022</a:t>
          </a:r>
        </a:p>
      </dgm:t>
    </dgm:pt>
    <dgm:pt modelId="{DA930C72-E75E-4EC0-933C-DB1781EF692B}" type="parTrans" cxnId="{7B855AAE-516A-4626-872B-EE44B2BBD693}">
      <dgm:prSet/>
      <dgm:spPr/>
      <dgm:t>
        <a:bodyPr/>
        <a:lstStyle/>
        <a:p>
          <a:endParaRPr lang="en-US"/>
        </a:p>
      </dgm:t>
    </dgm:pt>
    <dgm:pt modelId="{9E49E0E6-C947-4E92-8CDD-028EC1531C5B}" type="sibTrans" cxnId="{7B855AAE-516A-4626-872B-EE44B2BBD693}">
      <dgm:prSet/>
      <dgm:spPr/>
      <dgm:t>
        <a:bodyPr/>
        <a:lstStyle/>
        <a:p>
          <a:endParaRPr lang="en-US"/>
        </a:p>
      </dgm:t>
    </dgm:pt>
    <dgm:pt modelId="{F14EBC74-1C16-40C3-A162-AC8648146115}">
      <dgm:prSet phldrT="[Text]" custT="1"/>
      <dgm:spPr/>
      <dgm:t>
        <a:bodyPr/>
        <a:lstStyle/>
        <a:p>
          <a:r>
            <a:rPr lang="en-US" sz="1600" dirty="0"/>
            <a:t>HealthEquity</a:t>
          </a:r>
        </a:p>
      </dgm:t>
    </dgm:pt>
    <dgm:pt modelId="{22469082-A807-47B2-914B-A1627DE1A1E7}" type="parTrans" cxnId="{A1FE6533-BDAA-4672-9544-FDB04656D59D}">
      <dgm:prSet/>
      <dgm:spPr/>
      <dgm:t>
        <a:bodyPr/>
        <a:lstStyle/>
        <a:p>
          <a:endParaRPr lang="en-US"/>
        </a:p>
      </dgm:t>
    </dgm:pt>
    <dgm:pt modelId="{4CEF5B99-C857-4895-96C6-EFDC7A7F9E5B}" type="sibTrans" cxnId="{A1FE6533-BDAA-4672-9544-FDB04656D59D}">
      <dgm:prSet/>
      <dgm:spPr/>
      <dgm:t>
        <a:bodyPr/>
        <a:lstStyle/>
        <a:p>
          <a:endParaRPr lang="en-US"/>
        </a:p>
      </dgm:t>
    </dgm:pt>
    <dgm:pt modelId="{EE205CE2-3A58-44CE-B5EF-CD25253CDCBE}" type="pres">
      <dgm:prSet presAssocID="{274198DF-996F-4AFC-A20D-F9434012985C}" presName="Name0" presStyleCnt="0">
        <dgm:presLayoutVars>
          <dgm:dir/>
          <dgm:animLvl val="lvl"/>
          <dgm:resizeHandles val="exact"/>
        </dgm:presLayoutVars>
      </dgm:prSet>
      <dgm:spPr/>
    </dgm:pt>
    <dgm:pt modelId="{E327D9ED-01FC-4B8E-8653-E95F1DBCC8AD}" type="pres">
      <dgm:prSet presAssocID="{941E902E-D611-4B2D-AA4E-C4D954F264DB}" presName="composite" presStyleCnt="0"/>
      <dgm:spPr/>
    </dgm:pt>
    <dgm:pt modelId="{53D9B8B3-9920-436C-9BDC-8832B42CD065}" type="pres">
      <dgm:prSet presAssocID="{941E902E-D611-4B2D-AA4E-C4D954F264DB}" presName="parTx" presStyleLbl="alignNode1" presStyleIdx="0" presStyleCnt="4">
        <dgm:presLayoutVars>
          <dgm:chMax val="0"/>
          <dgm:chPref val="0"/>
          <dgm:bulletEnabled val="1"/>
        </dgm:presLayoutVars>
      </dgm:prSet>
      <dgm:spPr/>
    </dgm:pt>
    <dgm:pt modelId="{D1F76198-88B3-4EDB-B1C3-B238651FB9DE}" type="pres">
      <dgm:prSet presAssocID="{941E902E-D611-4B2D-AA4E-C4D954F264DB}" presName="desTx" presStyleLbl="alignAccFollowNode1" presStyleIdx="0" presStyleCnt="4">
        <dgm:presLayoutVars>
          <dgm:bulletEnabled val="1"/>
        </dgm:presLayoutVars>
      </dgm:prSet>
      <dgm:spPr/>
    </dgm:pt>
    <dgm:pt modelId="{A0F40F20-26DE-40A8-83D9-22A3483EF6F3}" type="pres">
      <dgm:prSet presAssocID="{BE40C450-7F39-40F8-AB55-D1C3401D24B9}" presName="space" presStyleCnt="0"/>
      <dgm:spPr/>
    </dgm:pt>
    <dgm:pt modelId="{F3859355-D935-44A6-9FF7-2EFE72F49C3F}" type="pres">
      <dgm:prSet presAssocID="{1935552C-66D2-4F51-A23F-F208682A0AD0}" presName="composite" presStyleCnt="0"/>
      <dgm:spPr/>
    </dgm:pt>
    <dgm:pt modelId="{F27BD7BC-656C-47D4-BA7F-E108DAA07C0A}" type="pres">
      <dgm:prSet presAssocID="{1935552C-66D2-4F51-A23F-F208682A0AD0}" presName="parTx" presStyleLbl="alignNode1" presStyleIdx="1" presStyleCnt="4">
        <dgm:presLayoutVars>
          <dgm:chMax val="0"/>
          <dgm:chPref val="0"/>
          <dgm:bulletEnabled val="1"/>
        </dgm:presLayoutVars>
      </dgm:prSet>
      <dgm:spPr/>
    </dgm:pt>
    <dgm:pt modelId="{68AF1257-3D2D-4965-A4FE-0322469136DA}" type="pres">
      <dgm:prSet presAssocID="{1935552C-66D2-4F51-A23F-F208682A0AD0}" presName="desTx" presStyleLbl="alignAccFollowNode1" presStyleIdx="1" presStyleCnt="4">
        <dgm:presLayoutVars>
          <dgm:bulletEnabled val="1"/>
        </dgm:presLayoutVars>
      </dgm:prSet>
      <dgm:spPr/>
    </dgm:pt>
    <dgm:pt modelId="{15AA866C-6CC6-45E5-9704-7950794CCD3D}" type="pres">
      <dgm:prSet presAssocID="{C1FB8736-ACF4-4142-A2E1-B3F2B216FEEB}" presName="space" presStyleCnt="0"/>
      <dgm:spPr/>
    </dgm:pt>
    <dgm:pt modelId="{37262541-71A7-452D-9D7F-09A44D306019}" type="pres">
      <dgm:prSet presAssocID="{0EECB0BE-769D-4147-9833-8A60D8A5307A}" presName="composite" presStyleCnt="0"/>
      <dgm:spPr/>
    </dgm:pt>
    <dgm:pt modelId="{B1904A76-DA02-4CBE-A716-A926EEF408D0}" type="pres">
      <dgm:prSet presAssocID="{0EECB0BE-769D-4147-9833-8A60D8A5307A}" presName="parTx" presStyleLbl="alignNode1" presStyleIdx="2" presStyleCnt="4">
        <dgm:presLayoutVars>
          <dgm:chMax val="0"/>
          <dgm:chPref val="0"/>
          <dgm:bulletEnabled val="1"/>
        </dgm:presLayoutVars>
      </dgm:prSet>
      <dgm:spPr/>
    </dgm:pt>
    <dgm:pt modelId="{8C682311-959C-40B6-9DFB-416A2ECE468E}" type="pres">
      <dgm:prSet presAssocID="{0EECB0BE-769D-4147-9833-8A60D8A5307A}" presName="desTx" presStyleLbl="alignAccFollowNode1" presStyleIdx="2" presStyleCnt="4">
        <dgm:presLayoutVars>
          <dgm:bulletEnabled val="1"/>
        </dgm:presLayoutVars>
      </dgm:prSet>
      <dgm:spPr/>
    </dgm:pt>
    <dgm:pt modelId="{A5041222-3545-482E-A38D-CA415CE404DA}" type="pres">
      <dgm:prSet presAssocID="{6AFA7F14-A0B0-4FA8-9B33-68C315D4D690}" presName="space" presStyleCnt="0"/>
      <dgm:spPr/>
    </dgm:pt>
    <dgm:pt modelId="{534F11A2-204F-4028-B622-AA6947D5DD97}" type="pres">
      <dgm:prSet presAssocID="{64831801-6D6F-426D-9022-F3B37AD80FA9}" presName="composite" presStyleCnt="0"/>
      <dgm:spPr/>
    </dgm:pt>
    <dgm:pt modelId="{A62F0EF8-4C07-4F28-AD6B-96B29F61BC2E}" type="pres">
      <dgm:prSet presAssocID="{64831801-6D6F-426D-9022-F3B37AD80FA9}" presName="parTx" presStyleLbl="alignNode1" presStyleIdx="3" presStyleCnt="4">
        <dgm:presLayoutVars>
          <dgm:chMax val="0"/>
          <dgm:chPref val="0"/>
          <dgm:bulletEnabled val="1"/>
        </dgm:presLayoutVars>
      </dgm:prSet>
      <dgm:spPr/>
    </dgm:pt>
    <dgm:pt modelId="{7D5A6E67-FF3E-442C-A653-72C343B6F81A}" type="pres">
      <dgm:prSet presAssocID="{64831801-6D6F-426D-9022-F3B37AD80FA9}" presName="desTx" presStyleLbl="alignAccFollowNode1" presStyleIdx="3" presStyleCnt="4">
        <dgm:presLayoutVars>
          <dgm:bulletEnabled val="1"/>
        </dgm:presLayoutVars>
      </dgm:prSet>
      <dgm:spPr/>
    </dgm:pt>
  </dgm:ptLst>
  <dgm:cxnLst>
    <dgm:cxn modelId="{E31B9306-6DD4-4D56-9F06-9166242A35C8}" srcId="{941E902E-D611-4B2D-AA4E-C4D954F264DB}" destId="{9C200EC2-4177-4735-BA0C-1C9EC33C2A23}" srcOrd="1" destOrd="0" parTransId="{3C796A34-7B31-4C12-86AC-58C7F4B85ADC}" sibTransId="{41F9A4FF-1958-4524-BF2D-4FDFA2926A31}"/>
    <dgm:cxn modelId="{5F99FD19-8D6D-41C0-B512-7F656CC4B23D}" type="presOf" srcId="{D3AA7A9C-8979-4064-B14C-805F0E05CE9E}" destId="{D1F76198-88B3-4EDB-B1C3-B238651FB9DE}" srcOrd="0" destOrd="2" presId="urn:microsoft.com/office/officeart/2005/8/layout/hList1"/>
    <dgm:cxn modelId="{A7C1621B-B3C3-41CA-BEB8-AEFA50D15CD2}" type="presOf" srcId="{64831801-6D6F-426D-9022-F3B37AD80FA9}" destId="{A62F0EF8-4C07-4F28-AD6B-96B29F61BC2E}" srcOrd="0" destOrd="0" presId="urn:microsoft.com/office/officeart/2005/8/layout/hList1"/>
    <dgm:cxn modelId="{84FA2320-1576-4989-BCD3-2DC17936962C}" srcId="{274198DF-996F-4AFC-A20D-F9434012985C}" destId="{941E902E-D611-4B2D-AA4E-C4D954F264DB}" srcOrd="0" destOrd="0" parTransId="{363CA9AE-1DDC-46B8-A896-D9E090BE51BB}" sibTransId="{BE40C450-7F39-40F8-AB55-D1C3401D24B9}"/>
    <dgm:cxn modelId="{56D60829-D941-4AF6-AE65-00E7A3D94F8C}" type="presOf" srcId="{60A83BDB-1060-4551-91AA-D970EAF050D6}" destId="{68AF1257-3D2D-4965-A4FE-0322469136DA}" srcOrd="0" destOrd="1" presId="urn:microsoft.com/office/officeart/2005/8/layout/hList1"/>
    <dgm:cxn modelId="{A1FE6533-BDAA-4672-9544-FDB04656D59D}" srcId="{941E902E-D611-4B2D-AA4E-C4D954F264DB}" destId="{F14EBC74-1C16-40C3-A162-AC8648146115}" srcOrd="4" destOrd="0" parTransId="{22469082-A807-47B2-914B-A1627DE1A1E7}" sibTransId="{4CEF5B99-C857-4895-96C6-EFDC7A7F9E5B}"/>
    <dgm:cxn modelId="{79CC303D-0860-4805-9252-E0129E2C94EB}" type="presOf" srcId="{0EECB0BE-769D-4147-9833-8A60D8A5307A}" destId="{B1904A76-DA02-4CBE-A716-A926EEF408D0}" srcOrd="0" destOrd="0" presId="urn:microsoft.com/office/officeart/2005/8/layout/hList1"/>
    <dgm:cxn modelId="{B97F983F-EB6D-49AE-8D4F-72F488A1C76F}" type="presOf" srcId="{274198DF-996F-4AFC-A20D-F9434012985C}" destId="{EE205CE2-3A58-44CE-B5EF-CD25253CDCBE}" srcOrd="0" destOrd="0" presId="urn:microsoft.com/office/officeart/2005/8/layout/hList1"/>
    <dgm:cxn modelId="{30954840-5508-468E-BA76-3E9620934045}" type="presOf" srcId="{F14EBC74-1C16-40C3-A162-AC8648146115}" destId="{D1F76198-88B3-4EDB-B1C3-B238651FB9DE}" srcOrd="0" destOrd="4" presId="urn:microsoft.com/office/officeart/2005/8/layout/hList1"/>
    <dgm:cxn modelId="{C08EB35B-B115-4F85-BC79-67D5B9BA6721}" type="presOf" srcId="{7089118D-C97E-498C-9A7E-9F528A3FCB42}" destId="{8C682311-959C-40B6-9DFB-416A2ECE468E}" srcOrd="0" destOrd="1" presId="urn:microsoft.com/office/officeart/2005/8/layout/hList1"/>
    <dgm:cxn modelId="{07B3F35B-CB2A-4F24-A1E5-DD3BDA6FBA19}" type="presOf" srcId="{0C59FD7D-EF89-472A-9670-A49F9418261A}" destId="{D1F76198-88B3-4EDB-B1C3-B238651FB9DE}" srcOrd="0" destOrd="3" presId="urn:microsoft.com/office/officeart/2005/8/layout/hList1"/>
    <dgm:cxn modelId="{D032F561-A1F5-4DB1-93F9-8B1F1A3D2075}" srcId="{0EECB0BE-769D-4147-9833-8A60D8A5307A}" destId="{67AA56ED-C1C7-483B-9571-DFEBBD0D4444}" srcOrd="0" destOrd="0" parTransId="{6E24806C-12DE-42EC-B0DC-3BEA0DF3AC04}" sibTransId="{6C560621-CAB3-406C-A4A4-04D2DD89B986}"/>
    <dgm:cxn modelId="{819D3569-65C2-43A7-BF4E-0ACAD3BEA49B}" type="presOf" srcId="{FAA58581-4E52-4B3C-B645-073C0A02CF97}" destId="{8C682311-959C-40B6-9DFB-416A2ECE468E}" srcOrd="0" destOrd="2" presId="urn:microsoft.com/office/officeart/2005/8/layout/hList1"/>
    <dgm:cxn modelId="{018CCB4D-6F25-4589-A038-92E48E937293}" srcId="{274198DF-996F-4AFC-A20D-F9434012985C}" destId="{1935552C-66D2-4F51-A23F-F208682A0AD0}" srcOrd="1" destOrd="0" parTransId="{F98E020B-E18C-452B-9C41-6AF457440050}" sibTransId="{C1FB8736-ACF4-4142-A2E1-B3F2B216FEEB}"/>
    <dgm:cxn modelId="{76396B4F-FAC9-40AF-8A30-3ED2639A862C}" srcId="{0EECB0BE-769D-4147-9833-8A60D8A5307A}" destId="{C6B57A8D-1AD8-4642-B2AA-13BA0F0CB418}" srcOrd="3" destOrd="0" parTransId="{5762D585-4ADA-4A6C-998E-179198B35FB5}" sibTransId="{8F5049CC-4478-4A72-B994-FAFDF08AC9D6}"/>
    <dgm:cxn modelId="{66294770-610C-4A2B-AECB-252C2AD321B1}" srcId="{274198DF-996F-4AFC-A20D-F9434012985C}" destId="{0EECB0BE-769D-4147-9833-8A60D8A5307A}" srcOrd="2" destOrd="0" parTransId="{784399B2-2118-4D69-92F9-4AE4474C8BC4}" sibTransId="{6AFA7F14-A0B0-4FA8-9B33-68C315D4D690}"/>
    <dgm:cxn modelId="{7E117571-913F-483D-9B62-50D077B0C6F7}" type="presOf" srcId="{941E902E-D611-4B2D-AA4E-C4D954F264DB}" destId="{53D9B8B3-9920-436C-9BDC-8832B42CD065}" srcOrd="0" destOrd="0" presId="urn:microsoft.com/office/officeart/2005/8/layout/hList1"/>
    <dgm:cxn modelId="{8DF04381-CC14-4E87-9B66-0373DAAB1765}" type="presOf" srcId="{E673816C-038D-43CA-98F9-03E831F5F0A5}" destId="{68AF1257-3D2D-4965-A4FE-0322469136DA}" srcOrd="0" destOrd="0" presId="urn:microsoft.com/office/officeart/2005/8/layout/hList1"/>
    <dgm:cxn modelId="{5C011084-0E46-4462-A4F5-48411A93F5E1}" type="presOf" srcId="{1935552C-66D2-4F51-A23F-F208682A0AD0}" destId="{F27BD7BC-656C-47D4-BA7F-E108DAA07C0A}" srcOrd="0" destOrd="0" presId="urn:microsoft.com/office/officeart/2005/8/layout/hList1"/>
    <dgm:cxn modelId="{936DB184-61E5-4AB7-A78F-60B9299D3FDF}" type="presOf" srcId="{B64A62DF-BF8E-47AC-966D-9FB5760CFAB3}" destId="{7D5A6E67-FF3E-442C-A653-72C343B6F81A}" srcOrd="0" destOrd="0" presId="urn:microsoft.com/office/officeart/2005/8/layout/hList1"/>
    <dgm:cxn modelId="{7EACA785-8256-41AF-B4C4-093010B382AE}" srcId="{0EECB0BE-769D-4147-9833-8A60D8A5307A}" destId="{FAA58581-4E52-4B3C-B645-073C0A02CF97}" srcOrd="2" destOrd="0" parTransId="{DD1996FA-62CF-4AFD-95AD-BB53A5BF92B6}" sibTransId="{9A8760C7-66C1-44E1-BEFA-6F1663A47D1E}"/>
    <dgm:cxn modelId="{9C9D4C87-80C6-4577-91E2-ADF34D3F9426}" srcId="{64831801-6D6F-426D-9022-F3B37AD80FA9}" destId="{B64A62DF-BF8E-47AC-966D-9FB5760CFAB3}" srcOrd="0" destOrd="0" parTransId="{F9DC552C-DF96-4D73-9CCC-BDB4F7FA0C54}" sibTransId="{5A30F98D-88D1-45F4-9C8F-6C7534BDE05B}"/>
    <dgm:cxn modelId="{5E55DA87-E250-4F5E-A2FB-5A79587C1985}" srcId="{941E902E-D611-4B2D-AA4E-C4D954F264DB}" destId="{0C59FD7D-EF89-472A-9670-A49F9418261A}" srcOrd="3" destOrd="0" parTransId="{910015EA-D582-4F1D-87EA-071538D9E4C2}" sibTransId="{0294C832-217C-497E-A00D-68BD01EE390F}"/>
    <dgm:cxn modelId="{34AD8597-7BE9-4DD9-AA9B-0741B3D4D0DA}" srcId="{1935552C-66D2-4F51-A23F-F208682A0AD0}" destId="{60A83BDB-1060-4551-91AA-D970EAF050D6}" srcOrd="1" destOrd="0" parTransId="{16E32D09-1A8B-4766-85EB-EDE40551A121}" sibTransId="{413934DF-C484-483A-87B1-46264D7CAD5A}"/>
    <dgm:cxn modelId="{D044B497-CABE-4010-9831-9B14238E51E8}" srcId="{941E902E-D611-4B2D-AA4E-C4D954F264DB}" destId="{D3AA7A9C-8979-4064-B14C-805F0E05CE9E}" srcOrd="2" destOrd="0" parTransId="{D51EA028-8F62-4B3F-BE91-A0E60FAB167F}" sibTransId="{70B24848-5677-40E3-903F-A3B35DF30EDC}"/>
    <dgm:cxn modelId="{B435DC9C-C1DF-41B0-9D08-50236414BADE}" type="presOf" srcId="{C6B57A8D-1AD8-4642-B2AA-13BA0F0CB418}" destId="{8C682311-959C-40B6-9DFB-416A2ECE468E}" srcOrd="0" destOrd="3" presId="urn:microsoft.com/office/officeart/2005/8/layout/hList1"/>
    <dgm:cxn modelId="{707575AB-0B8C-4C48-807A-288026368DAE}" type="presOf" srcId="{89F3B13F-C6BC-416D-9C77-A8A0A9F05258}" destId="{7D5A6E67-FF3E-442C-A653-72C343B6F81A}" srcOrd="0" destOrd="1" presId="urn:microsoft.com/office/officeart/2005/8/layout/hList1"/>
    <dgm:cxn modelId="{02C542AC-5554-486B-8B72-546F863410BE}" srcId="{274198DF-996F-4AFC-A20D-F9434012985C}" destId="{64831801-6D6F-426D-9022-F3B37AD80FA9}" srcOrd="3" destOrd="0" parTransId="{8A38E78F-C054-4EF7-9515-9EF1316A4CE0}" sibTransId="{ADA37A87-F165-4933-BB57-84D0386A7222}"/>
    <dgm:cxn modelId="{7B855AAE-516A-4626-872B-EE44B2BBD693}" srcId="{64831801-6D6F-426D-9022-F3B37AD80FA9}" destId="{89F3B13F-C6BC-416D-9C77-A8A0A9F05258}" srcOrd="1" destOrd="0" parTransId="{DA930C72-E75E-4EC0-933C-DB1781EF692B}" sibTransId="{9E49E0E6-C947-4E92-8CDD-028EC1531C5B}"/>
    <dgm:cxn modelId="{8EEE1CB0-9F3B-4379-AAAB-4A3A26AD631B}" srcId="{1935552C-66D2-4F51-A23F-F208682A0AD0}" destId="{E673816C-038D-43CA-98F9-03E831F5F0A5}" srcOrd="0" destOrd="0" parTransId="{76F21761-3B6D-4A27-BB20-FB99BD19A788}" sibTransId="{ED6E18A1-310D-473E-9F05-0B110FC062C7}"/>
    <dgm:cxn modelId="{9654FCBF-4016-496D-8F21-A089518BCF8A}" srcId="{941E902E-D611-4B2D-AA4E-C4D954F264DB}" destId="{364EA4E4-00E4-4A01-974E-8365ADD04665}" srcOrd="0" destOrd="0" parTransId="{C9DB2437-DC12-44EF-A65A-301A51046B1B}" sibTransId="{26743C65-7856-4E06-B390-3E3BD45B1E5D}"/>
    <dgm:cxn modelId="{D90CF1CA-4CCC-4D15-8C03-3C81C80434CA}" type="presOf" srcId="{67AA56ED-C1C7-483B-9571-DFEBBD0D4444}" destId="{8C682311-959C-40B6-9DFB-416A2ECE468E}" srcOrd="0" destOrd="0" presId="urn:microsoft.com/office/officeart/2005/8/layout/hList1"/>
    <dgm:cxn modelId="{4D4C5BCC-BFA8-472B-B8B5-B85FAFD5C702}" type="presOf" srcId="{9C200EC2-4177-4735-BA0C-1C9EC33C2A23}" destId="{D1F76198-88B3-4EDB-B1C3-B238651FB9DE}" srcOrd="0" destOrd="1" presId="urn:microsoft.com/office/officeart/2005/8/layout/hList1"/>
    <dgm:cxn modelId="{D2AC84E9-D71D-443E-B3B6-362EFFFBFECA}" type="presOf" srcId="{364EA4E4-00E4-4A01-974E-8365ADD04665}" destId="{D1F76198-88B3-4EDB-B1C3-B238651FB9DE}" srcOrd="0" destOrd="0" presId="urn:microsoft.com/office/officeart/2005/8/layout/hList1"/>
    <dgm:cxn modelId="{58AAC2FC-AD78-4EBD-BB28-BE905ABF0C25}" srcId="{0EECB0BE-769D-4147-9833-8A60D8A5307A}" destId="{7089118D-C97E-498C-9A7E-9F528A3FCB42}" srcOrd="1" destOrd="0" parTransId="{1074409C-9506-4298-85C0-646E5A35A921}" sibTransId="{DD26937C-5752-495F-A1BC-40B48485FF83}"/>
    <dgm:cxn modelId="{1322CB06-1219-4244-B436-5DC925329E26}" type="presParOf" srcId="{EE205CE2-3A58-44CE-B5EF-CD25253CDCBE}" destId="{E327D9ED-01FC-4B8E-8653-E95F1DBCC8AD}" srcOrd="0" destOrd="0" presId="urn:microsoft.com/office/officeart/2005/8/layout/hList1"/>
    <dgm:cxn modelId="{059A50A4-F5FD-477F-AEBD-12214F129ED4}" type="presParOf" srcId="{E327D9ED-01FC-4B8E-8653-E95F1DBCC8AD}" destId="{53D9B8B3-9920-436C-9BDC-8832B42CD065}" srcOrd="0" destOrd="0" presId="urn:microsoft.com/office/officeart/2005/8/layout/hList1"/>
    <dgm:cxn modelId="{6F0F94B1-B333-4084-A680-22929A76836E}" type="presParOf" srcId="{E327D9ED-01FC-4B8E-8653-E95F1DBCC8AD}" destId="{D1F76198-88B3-4EDB-B1C3-B238651FB9DE}" srcOrd="1" destOrd="0" presId="urn:microsoft.com/office/officeart/2005/8/layout/hList1"/>
    <dgm:cxn modelId="{9F12CE2B-C2F8-48F3-AB51-AE99E1FB4CF6}" type="presParOf" srcId="{EE205CE2-3A58-44CE-B5EF-CD25253CDCBE}" destId="{A0F40F20-26DE-40A8-83D9-22A3483EF6F3}" srcOrd="1" destOrd="0" presId="urn:microsoft.com/office/officeart/2005/8/layout/hList1"/>
    <dgm:cxn modelId="{1FB26798-AD9E-4B0B-AE13-16B31FC3E6B5}" type="presParOf" srcId="{EE205CE2-3A58-44CE-B5EF-CD25253CDCBE}" destId="{F3859355-D935-44A6-9FF7-2EFE72F49C3F}" srcOrd="2" destOrd="0" presId="urn:microsoft.com/office/officeart/2005/8/layout/hList1"/>
    <dgm:cxn modelId="{B9874F78-2194-4343-B821-BAC066E5FD58}" type="presParOf" srcId="{F3859355-D935-44A6-9FF7-2EFE72F49C3F}" destId="{F27BD7BC-656C-47D4-BA7F-E108DAA07C0A}" srcOrd="0" destOrd="0" presId="urn:microsoft.com/office/officeart/2005/8/layout/hList1"/>
    <dgm:cxn modelId="{A1E6D8BA-46FF-4EC1-B9DA-4F96B81ACB53}" type="presParOf" srcId="{F3859355-D935-44A6-9FF7-2EFE72F49C3F}" destId="{68AF1257-3D2D-4965-A4FE-0322469136DA}" srcOrd="1" destOrd="0" presId="urn:microsoft.com/office/officeart/2005/8/layout/hList1"/>
    <dgm:cxn modelId="{EA04083D-73AB-447E-BEE8-DA9BFD3210D8}" type="presParOf" srcId="{EE205CE2-3A58-44CE-B5EF-CD25253CDCBE}" destId="{15AA866C-6CC6-45E5-9704-7950794CCD3D}" srcOrd="3" destOrd="0" presId="urn:microsoft.com/office/officeart/2005/8/layout/hList1"/>
    <dgm:cxn modelId="{9F08C4A1-A716-4926-A27F-ACF75783E7C3}" type="presParOf" srcId="{EE205CE2-3A58-44CE-B5EF-CD25253CDCBE}" destId="{37262541-71A7-452D-9D7F-09A44D306019}" srcOrd="4" destOrd="0" presId="urn:microsoft.com/office/officeart/2005/8/layout/hList1"/>
    <dgm:cxn modelId="{D3A73F44-1BF0-46AF-BCF9-B009A4723D18}" type="presParOf" srcId="{37262541-71A7-452D-9D7F-09A44D306019}" destId="{B1904A76-DA02-4CBE-A716-A926EEF408D0}" srcOrd="0" destOrd="0" presId="urn:microsoft.com/office/officeart/2005/8/layout/hList1"/>
    <dgm:cxn modelId="{5DB9C4B9-A33B-46E2-A8B4-E6D469A78BA0}" type="presParOf" srcId="{37262541-71A7-452D-9D7F-09A44D306019}" destId="{8C682311-959C-40B6-9DFB-416A2ECE468E}" srcOrd="1" destOrd="0" presId="urn:microsoft.com/office/officeart/2005/8/layout/hList1"/>
    <dgm:cxn modelId="{37A2B802-C756-40EA-8001-175A7EA12AD1}" type="presParOf" srcId="{EE205CE2-3A58-44CE-B5EF-CD25253CDCBE}" destId="{A5041222-3545-482E-A38D-CA415CE404DA}" srcOrd="5" destOrd="0" presId="urn:microsoft.com/office/officeart/2005/8/layout/hList1"/>
    <dgm:cxn modelId="{286ACE3A-D42A-4D0B-9002-2F3D373C574B}" type="presParOf" srcId="{EE205CE2-3A58-44CE-B5EF-CD25253CDCBE}" destId="{534F11A2-204F-4028-B622-AA6947D5DD97}" srcOrd="6" destOrd="0" presId="urn:microsoft.com/office/officeart/2005/8/layout/hList1"/>
    <dgm:cxn modelId="{36E37C7D-FD79-49B0-A98E-8972C2EF8997}" type="presParOf" srcId="{534F11A2-204F-4028-B622-AA6947D5DD97}" destId="{A62F0EF8-4C07-4F28-AD6B-96B29F61BC2E}" srcOrd="0" destOrd="0" presId="urn:microsoft.com/office/officeart/2005/8/layout/hList1"/>
    <dgm:cxn modelId="{4CF3F82F-76A5-40FD-84C5-A118D74B7BF5}" type="presParOf" srcId="{534F11A2-204F-4028-B622-AA6947D5DD97}" destId="{7D5A6E67-FF3E-442C-A653-72C343B6F81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9B8B3-9920-436C-9BDC-8832B42CD065}">
      <dsp:nvSpPr>
        <dsp:cNvPr id="0" name=""/>
        <dsp:cNvSpPr/>
      </dsp:nvSpPr>
      <dsp:spPr>
        <a:xfrm>
          <a:off x="3227" y="222276"/>
          <a:ext cx="1940680" cy="65792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Top Health Plan Partners</a:t>
          </a:r>
        </a:p>
      </dsp:txBody>
      <dsp:txXfrm>
        <a:off x="3227" y="222276"/>
        <a:ext cx="1940680" cy="657928"/>
      </dsp:txXfrm>
    </dsp:sp>
    <dsp:sp modelId="{D1F76198-88B3-4EDB-B1C3-B238651FB9DE}">
      <dsp:nvSpPr>
        <dsp:cNvPr id="0" name=""/>
        <dsp:cNvSpPr/>
      </dsp:nvSpPr>
      <dsp:spPr>
        <a:xfrm>
          <a:off x="3227" y="880204"/>
          <a:ext cx="1940680" cy="194551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Blue Cross Blue Shield of Illinois </a:t>
          </a:r>
        </a:p>
        <a:p>
          <a:pPr marL="171450" lvl="1" indent="-171450" algn="l" defTabSz="711200">
            <a:lnSpc>
              <a:spcPct val="90000"/>
            </a:lnSpc>
            <a:spcBef>
              <a:spcPct val="0"/>
            </a:spcBef>
            <a:spcAft>
              <a:spcPct val="15000"/>
            </a:spcAft>
            <a:buChar char="•"/>
          </a:pPr>
          <a:r>
            <a:rPr lang="en-US" sz="1600" kern="1200" dirty="0" err="1"/>
            <a:t>OptumRx</a:t>
          </a:r>
          <a:endParaRPr lang="en-US" sz="1600" kern="1200" dirty="0"/>
        </a:p>
        <a:p>
          <a:pPr marL="171450" lvl="1" indent="-171450" algn="l" defTabSz="711200">
            <a:lnSpc>
              <a:spcPct val="90000"/>
            </a:lnSpc>
            <a:spcBef>
              <a:spcPct val="0"/>
            </a:spcBef>
            <a:spcAft>
              <a:spcPct val="15000"/>
            </a:spcAft>
            <a:buChar char="•"/>
          </a:pPr>
          <a:r>
            <a:rPr lang="en-US" sz="1600" kern="1200" dirty="0"/>
            <a:t>VSP</a:t>
          </a:r>
        </a:p>
        <a:p>
          <a:pPr marL="171450" lvl="1" indent="-171450" algn="l" defTabSz="711200">
            <a:lnSpc>
              <a:spcPct val="90000"/>
            </a:lnSpc>
            <a:spcBef>
              <a:spcPct val="0"/>
            </a:spcBef>
            <a:spcAft>
              <a:spcPct val="15000"/>
            </a:spcAft>
            <a:buChar char="•"/>
          </a:pPr>
          <a:r>
            <a:rPr lang="en-US" sz="1600" kern="1200" dirty="0"/>
            <a:t>Cigna</a:t>
          </a:r>
        </a:p>
        <a:p>
          <a:pPr marL="171450" lvl="1" indent="-171450" algn="l" defTabSz="711200">
            <a:lnSpc>
              <a:spcPct val="90000"/>
            </a:lnSpc>
            <a:spcBef>
              <a:spcPct val="0"/>
            </a:spcBef>
            <a:spcAft>
              <a:spcPct val="15000"/>
            </a:spcAft>
            <a:buChar char="•"/>
          </a:pPr>
          <a:r>
            <a:rPr lang="en-US" sz="1600" kern="1200" dirty="0"/>
            <a:t>HealthEquity</a:t>
          </a:r>
        </a:p>
      </dsp:txBody>
      <dsp:txXfrm>
        <a:off x="3227" y="880204"/>
        <a:ext cx="1940680" cy="1945518"/>
      </dsp:txXfrm>
    </dsp:sp>
    <dsp:sp modelId="{F27BD7BC-656C-47D4-BA7F-E108DAA07C0A}">
      <dsp:nvSpPr>
        <dsp:cNvPr id="0" name=""/>
        <dsp:cNvSpPr/>
      </dsp:nvSpPr>
      <dsp:spPr>
        <a:xfrm>
          <a:off x="2215603" y="222276"/>
          <a:ext cx="1940680" cy="65792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National Provider Networks</a:t>
          </a:r>
        </a:p>
      </dsp:txBody>
      <dsp:txXfrm>
        <a:off x="2215603" y="222276"/>
        <a:ext cx="1940680" cy="657928"/>
      </dsp:txXfrm>
    </dsp:sp>
    <dsp:sp modelId="{68AF1257-3D2D-4965-A4FE-0322469136DA}">
      <dsp:nvSpPr>
        <dsp:cNvPr id="0" name=""/>
        <dsp:cNvSpPr/>
      </dsp:nvSpPr>
      <dsp:spPr>
        <a:xfrm>
          <a:off x="2215603" y="880204"/>
          <a:ext cx="1940680" cy="194551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All plans have same broad provider networks</a:t>
          </a:r>
        </a:p>
        <a:p>
          <a:pPr marL="114300" lvl="1" indent="-114300" algn="l" defTabSz="666750">
            <a:lnSpc>
              <a:spcPct val="90000"/>
            </a:lnSpc>
            <a:spcBef>
              <a:spcPct val="0"/>
            </a:spcBef>
            <a:spcAft>
              <a:spcPct val="15000"/>
            </a:spcAft>
            <a:buChar char="•"/>
          </a:pPr>
          <a:r>
            <a:rPr lang="en-US" sz="1500" kern="1200" dirty="0"/>
            <a:t>All plans have same </a:t>
          </a:r>
          <a:r>
            <a:rPr lang="en-US" sz="1500" kern="1200" dirty="0" err="1"/>
            <a:t>OptumRx</a:t>
          </a:r>
          <a:r>
            <a:rPr lang="en-US" sz="1500" kern="1200" dirty="0"/>
            <a:t> formulary</a:t>
          </a:r>
        </a:p>
      </dsp:txBody>
      <dsp:txXfrm>
        <a:off x="2215603" y="880204"/>
        <a:ext cx="1940680" cy="1945518"/>
      </dsp:txXfrm>
    </dsp:sp>
    <dsp:sp modelId="{B1904A76-DA02-4CBE-A716-A926EEF408D0}">
      <dsp:nvSpPr>
        <dsp:cNvPr id="0" name=""/>
        <dsp:cNvSpPr/>
      </dsp:nvSpPr>
      <dsp:spPr>
        <a:xfrm>
          <a:off x="4427979" y="222276"/>
          <a:ext cx="1940680" cy="65792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Award-Winning Well-Being</a:t>
          </a:r>
        </a:p>
      </dsp:txBody>
      <dsp:txXfrm>
        <a:off x="4427979" y="222276"/>
        <a:ext cx="1940680" cy="657928"/>
      </dsp:txXfrm>
    </dsp:sp>
    <dsp:sp modelId="{8C682311-959C-40B6-9DFB-416A2ECE468E}">
      <dsp:nvSpPr>
        <dsp:cNvPr id="0" name=""/>
        <dsp:cNvSpPr/>
      </dsp:nvSpPr>
      <dsp:spPr>
        <a:xfrm>
          <a:off x="4427979" y="880204"/>
          <a:ext cx="1940680" cy="194551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Virgin Pulse</a:t>
          </a:r>
        </a:p>
        <a:p>
          <a:pPr marL="114300" lvl="1" indent="-114300" algn="l" defTabSz="666750">
            <a:lnSpc>
              <a:spcPct val="90000"/>
            </a:lnSpc>
            <a:spcBef>
              <a:spcPct val="0"/>
            </a:spcBef>
            <a:spcAft>
              <a:spcPct val="15000"/>
            </a:spcAft>
            <a:buChar char="•"/>
          </a:pPr>
          <a:r>
            <a:rPr lang="en-US" sz="1500" kern="1200" dirty="0"/>
            <a:t>Quest Diagnostics</a:t>
          </a:r>
        </a:p>
        <a:p>
          <a:pPr marL="114300" lvl="1" indent="-114300" algn="l" defTabSz="666750">
            <a:lnSpc>
              <a:spcPct val="90000"/>
            </a:lnSpc>
            <a:spcBef>
              <a:spcPct val="0"/>
            </a:spcBef>
            <a:spcAft>
              <a:spcPct val="15000"/>
            </a:spcAft>
            <a:buChar char="•"/>
          </a:pPr>
          <a:r>
            <a:rPr lang="en-US" sz="1500" kern="1200" dirty="0" err="1"/>
            <a:t>Omada</a:t>
          </a:r>
          <a:endParaRPr lang="en-US" sz="1500" kern="1200" dirty="0"/>
        </a:p>
        <a:p>
          <a:pPr marL="114300" lvl="1" indent="-114300" algn="l" defTabSz="666750">
            <a:lnSpc>
              <a:spcPct val="90000"/>
            </a:lnSpc>
            <a:spcBef>
              <a:spcPct val="0"/>
            </a:spcBef>
            <a:spcAft>
              <a:spcPct val="15000"/>
            </a:spcAft>
            <a:buChar char="•"/>
          </a:pPr>
          <a:r>
            <a:rPr lang="en-US" sz="1500" kern="1200" dirty="0"/>
            <a:t>And more!</a:t>
          </a:r>
        </a:p>
      </dsp:txBody>
      <dsp:txXfrm>
        <a:off x="4427979" y="880204"/>
        <a:ext cx="1940680" cy="1945518"/>
      </dsp:txXfrm>
    </dsp:sp>
    <dsp:sp modelId="{A62F0EF8-4C07-4F28-AD6B-96B29F61BC2E}">
      <dsp:nvSpPr>
        <dsp:cNvPr id="0" name=""/>
        <dsp:cNvSpPr/>
      </dsp:nvSpPr>
      <dsp:spPr>
        <a:xfrm>
          <a:off x="6640355" y="222276"/>
          <a:ext cx="1940680" cy="65792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Generous Incentives</a:t>
          </a:r>
        </a:p>
      </dsp:txBody>
      <dsp:txXfrm>
        <a:off x="6640355" y="222276"/>
        <a:ext cx="1940680" cy="657928"/>
      </dsp:txXfrm>
    </dsp:sp>
    <dsp:sp modelId="{7D5A6E67-FF3E-442C-A653-72C343B6F81A}">
      <dsp:nvSpPr>
        <dsp:cNvPr id="0" name=""/>
        <dsp:cNvSpPr/>
      </dsp:nvSpPr>
      <dsp:spPr>
        <a:xfrm>
          <a:off x="6640355" y="880204"/>
          <a:ext cx="1940680" cy="194551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Pulse Cash for activity, screening and Wellness points</a:t>
          </a:r>
        </a:p>
        <a:p>
          <a:pPr marL="114300" lvl="1" indent="-114300" algn="l" defTabSz="666750">
            <a:lnSpc>
              <a:spcPct val="90000"/>
            </a:lnSpc>
            <a:spcBef>
              <a:spcPct val="0"/>
            </a:spcBef>
            <a:spcAft>
              <a:spcPct val="15000"/>
            </a:spcAft>
            <a:buChar char="•"/>
          </a:pPr>
          <a:r>
            <a:rPr lang="en-US" sz="1500" kern="1200" dirty="0"/>
            <a:t>Avoid higher deductible in 2023 by taking Health Check health risk assessment in 2022</a:t>
          </a:r>
        </a:p>
      </dsp:txBody>
      <dsp:txXfrm>
        <a:off x="6640355" y="880204"/>
        <a:ext cx="1940680" cy="19455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3D8194E-14E5-44AD-B2C6-46FC3B3CBC7D}" type="datetimeFigureOut">
              <a:rPr lang="en-US" smtClean="0"/>
              <a:t>5/14/2021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39C0577-D195-4C13-9BFD-B500D51E2E9B}" type="slidenum">
              <a:rPr lang="en-US" smtClean="0"/>
              <a:t>‹#›</a:t>
            </a:fld>
            <a:endParaRPr lang="en-US"/>
          </a:p>
        </p:txBody>
      </p:sp>
    </p:spTree>
    <p:extLst>
      <p:ext uri="{BB962C8B-B14F-4D97-AF65-F5344CB8AC3E}">
        <p14:creationId xmlns:p14="http://schemas.microsoft.com/office/powerpoint/2010/main" val="1925384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47198D0-3989-4879-A219-B82B926C62A6}" type="datetimeFigureOut">
              <a:rPr lang="en-US" smtClean="0"/>
              <a:t>5/14/2021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48BC43-7E28-43C0-A242-5733B7A50CD9}" type="slidenum">
              <a:rPr lang="en-US" smtClean="0"/>
              <a:t>‹#›</a:t>
            </a:fld>
            <a:endParaRPr lang="en-US"/>
          </a:p>
        </p:txBody>
      </p:sp>
    </p:spTree>
    <p:extLst>
      <p:ext uri="{BB962C8B-B14F-4D97-AF65-F5344CB8AC3E}">
        <p14:creationId xmlns:p14="http://schemas.microsoft.com/office/powerpoint/2010/main" val="314134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8BC43-7E28-43C0-A242-5733B7A50CD9}" type="slidenum">
              <a:rPr lang="en-US" smtClean="0"/>
              <a:t>3</a:t>
            </a:fld>
            <a:endParaRPr lang="en-US"/>
          </a:p>
        </p:txBody>
      </p:sp>
    </p:spTree>
    <p:extLst>
      <p:ext uri="{BB962C8B-B14F-4D97-AF65-F5344CB8AC3E}">
        <p14:creationId xmlns:p14="http://schemas.microsoft.com/office/powerpoint/2010/main" val="229240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14152">
              <a:defRPr/>
            </a:pPr>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12</a:t>
            </a:fld>
            <a:endParaRPr lang="en-US" dirty="0"/>
          </a:p>
        </p:txBody>
      </p:sp>
    </p:spTree>
    <p:extLst>
      <p:ext uri="{BB962C8B-B14F-4D97-AF65-F5344CB8AC3E}">
        <p14:creationId xmlns:p14="http://schemas.microsoft.com/office/powerpoint/2010/main" val="65427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14152">
              <a:defRPr/>
            </a:pPr>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13</a:t>
            </a:fld>
            <a:endParaRPr lang="en-US" dirty="0"/>
          </a:p>
        </p:txBody>
      </p:sp>
    </p:spTree>
    <p:extLst>
      <p:ext uri="{BB962C8B-B14F-4D97-AF65-F5344CB8AC3E}">
        <p14:creationId xmlns:p14="http://schemas.microsoft.com/office/powerpoint/2010/main" val="654270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Complete with conference-specific plan premiums if desired, or delete. Use red box to highlight the default.</a:t>
            </a:r>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15</a:t>
            </a:fld>
            <a:endParaRPr lang="en-US" dirty="0"/>
          </a:p>
        </p:txBody>
      </p:sp>
    </p:spTree>
    <p:extLst>
      <p:ext uri="{BB962C8B-B14F-4D97-AF65-F5344CB8AC3E}">
        <p14:creationId xmlns:p14="http://schemas.microsoft.com/office/powerpoint/2010/main" val="3862967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You choose between 3 dental plans (point out dental comparison)</a:t>
            </a:r>
            <a:r>
              <a:rPr lang="en-US" baseline="0" dirty="0"/>
              <a:t>.</a:t>
            </a:r>
          </a:p>
          <a:p>
            <a:endParaRPr lang="en-US" dirty="0"/>
          </a:p>
          <a:p>
            <a:r>
              <a:rPr lang="en-US" baseline="0" dirty="0"/>
              <a:t>All use CIGNA and the Advantage network. 2 are passive PPOs, which means you have the same level of benefit whether your dentist</a:t>
            </a:r>
            <a:r>
              <a:rPr lang="en-US" dirty="0"/>
              <a:t> is in network or not. You do get the advantage of discounts if your dentist is in network.</a:t>
            </a:r>
          </a:p>
          <a:p>
            <a:endParaRPr lang="en-US" baseline="0" dirty="0"/>
          </a:p>
          <a:p>
            <a:r>
              <a:rPr lang="en-US" dirty="0"/>
              <a:t>The PPO plan has more generous benefits if you go to an in network dentist.</a:t>
            </a:r>
          </a:p>
          <a:p>
            <a:endParaRPr lang="en-US" dirty="0"/>
          </a:p>
          <a:p>
            <a:r>
              <a:rPr lang="en-US" dirty="0"/>
              <a:t>For dental plans—they don’t have an out of pocket maximum, instead they have a maximum benefit. So the plan will pay its share up to the maximum, and then it won’t pay any more that year.</a:t>
            </a:r>
          </a:p>
          <a:p>
            <a:endParaRPr lang="en-US" baseline="0" dirty="0"/>
          </a:p>
          <a:p>
            <a:r>
              <a:rPr lang="en-US" dirty="0"/>
              <a:t>For all plans, if you get your preventive check ups, you can increase your maximum benefit by $150/year for up to 3 years in a row. So you can actually increase your maximum benefit by up to $450 just by getting your teeth cleaned (which is covered!)</a:t>
            </a:r>
            <a:r>
              <a:rPr lang="en-US" baseline="0" dirty="0"/>
              <a:t> </a:t>
            </a:r>
          </a:p>
          <a:p>
            <a:endParaRPr lang="en-US" dirty="0"/>
          </a:p>
          <a:p>
            <a:r>
              <a:rPr lang="en-US" dirty="0">
                <a:solidFill>
                  <a:srgbClr val="C00000"/>
                </a:solidFill>
              </a:rPr>
              <a:t>You may also want to point out that you don’t get an ID card if you elect dental. You can print one online or pull it up on your phone from Cigna after 1/1. The Health Team can also help you print it after 1/1</a:t>
            </a:r>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16</a:t>
            </a:fld>
            <a:endParaRPr lang="en-US" dirty="0"/>
          </a:p>
        </p:txBody>
      </p:sp>
    </p:spTree>
    <p:extLst>
      <p:ext uri="{BB962C8B-B14F-4D97-AF65-F5344CB8AC3E}">
        <p14:creationId xmlns:p14="http://schemas.microsoft.com/office/powerpoint/2010/main" val="204601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Complete with conference-specific plan premiums if desired, or delete. Use red box to highlight the default.</a:t>
            </a:r>
          </a:p>
          <a:p>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17</a:t>
            </a:fld>
            <a:endParaRPr lang="en-US" dirty="0"/>
          </a:p>
        </p:txBody>
      </p:sp>
    </p:spTree>
    <p:extLst>
      <p:ext uri="{BB962C8B-B14F-4D97-AF65-F5344CB8AC3E}">
        <p14:creationId xmlns:p14="http://schemas.microsoft.com/office/powerpoint/2010/main" val="1119732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You’ll also choose between 3 vision plans (point out vision comparison).</a:t>
            </a:r>
          </a:p>
          <a:p>
            <a:endParaRPr lang="en-US" dirty="0"/>
          </a:p>
          <a:p>
            <a:r>
              <a:rPr lang="en-US" dirty="0"/>
              <a:t>All use the VSP network .</a:t>
            </a:r>
          </a:p>
          <a:p>
            <a:endParaRPr lang="en-US" dirty="0"/>
          </a:p>
          <a:p>
            <a:r>
              <a:rPr lang="en-US" dirty="0"/>
              <a:t>Exam core is actually included in the cost of your medical plan and just covers the eye exam. </a:t>
            </a:r>
          </a:p>
          <a:p>
            <a:r>
              <a:rPr lang="en-US" dirty="0"/>
              <a:t>The full service and premier plans give you money to spend toward glasses and contacts. </a:t>
            </a:r>
          </a:p>
          <a:p>
            <a:endParaRPr lang="en-US" dirty="0"/>
          </a:p>
          <a:p>
            <a:r>
              <a:rPr lang="en-US" dirty="0">
                <a:solidFill>
                  <a:srgbClr val="C00000"/>
                </a:solidFill>
              </a:rPr>
              <a:t>Also no ID cards. VSP doctors usually just pull up your benefits in their system. Can print one if you want to or call the Health Team to help you print one.</a:t>
            </a:r>
            <a:r>
              <a:rPr lang="en-US" dirty="0"/>
              <a:t> </a:t>
            </a:r>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18</a:t>
            </a:fld>
            <a:endParaRPr lang="en-US" dirty="0"/>
          </a:p>
        </p:txBody>
      </p:sp>
    </p:spTree>
    <p:extLst>
      <p:ext uri="{BB962C8B-B14F-4D97-AF65-F5344CB8AC3E}">
        <p14:creationId xmlns:p14="http://schemas.microsoft.com/office/powerpoint/2010/main" val="204601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Complete with conference-specific plan premiums if desired, or delete. Use red box to highlight the default.</a:t>
            </a:r>
          </a:p>
          <a:p>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19</a:t>
            </a:fld>
            <a:endParaRPr lang="en-US" dirty="0"/>
          </a:p>
        </p:txBody>
      </p:sp>
    </p:spTree>
    <p:extLst>
      <p:ext uri="{BB962C8B-B14F-4D97-AF65-F5344CB8AC3E}">
        <p14:creationId xmlns:p14="http://schemas.microsoft.com/office/powerpoint/2010/main" val="111973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8BC43-7E28-43C0-A242-5733B7A50CD9}" type="slidenum">
              <a:rPr lang="en-US" smtClean="0"/>
              <a:t>20</a:t>
            </a:fld>
            <a:endParaRPr lang="en-US"/>
          </a:p>
        </p:txBody>
      </p:sp>
    </p:spTree>
    <p:extLst>
      <p:ext uri="{BB962C8B-B14F-4D97-AF65-F5344CB8AC3E}">
        <p14:creationId xmlns:p14="http://schemas.microsoft.com/office/powerpoint/2010/main" val="405536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21</a:t>
            </a:fld>
            <a:endParaRPr lang="en-US" dirty="0"/>
          </a:p>
        </p:txBody>
      </p:sp>
    </p:spTree>
    <p:extLst>
      <p:ext uri="{BB962C8B-B14F-4D97-AF65-F5344CB8AC3E}">
        <p14:creationId xmlns:p14="http://schemas.microsoft.com/office/powerpoint/2010/main" val="358104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22</a:t>
            </a:fld>
            <a:endParaRPr lang="en-US" dirty="0"/>
          </a:p>
        </p:txBody>
      </p:sp>
    </p:spTree>
    <p:extLst>
      <p:ext uri="{BB962C8B-B14F-4D97-AF65-F5344CB8AC3E}">
        <p14:creationId xmlns:p14="http://schemas.microsoft.com/office/powerpoint/2010/main" val="316477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4</a:t>
            </a:fld>
            <a:endParaRPr lang="en-US" dirty="0"/>
          </a:p>
        </p:txBody>
      </p:sp>
    </p:spTree>
    <p:extLst>
      <p:ext uri="{BB962C8B-B14F-4D97-AF65-F5344CB8AC3E}">
        <p14:creationId xmlns:p14="http://schemas.microsoft.com/office/powerpoint/2010/main" val="1572868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48BC43-7E28-43C0-A242-5733B7A50CD9}" type="slidenum">
              <a:rPr lang="en-US" smtClean="0"/>
              <a:t>23</a:t>
            </a:fld>
            <a:endParaRPr lang="en-US"/>
          </a:p>
        </p:txBody>
      </p:sp>
    </p:spTree>
    <p:extLst>
      <p:ext uri="{BB962C8B-B14F-4D97-AF65-F5344CB8AC3E}">
        <p14:creationId xmlns:p14="http://schemas.microsoft.com/office/powerpoint/2010/main" val="4055362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Notes Placeholder 2"/>
          <p:cNvSpPr>
            <a:spLocks noGrp="1"/>
          </p:cNvSpPr>
          <p:nvPr>
            <p:ph type="body" idx="1"/>
          </p:nvPr>
        </p:nvSpPr>
        <p:spPr/>
        <p:txBody>
          <a:bodyPr/>
          <a:lstStyle/>
          <a:p>
            <a:r>
              <a:rPr lang="en-US" altLang="en-US" dirty="0">
                <a:solidFill>
                  <a:schemeClr val="bg1"/>
                </a:solidFill>
              </a:rPr>
              <a:t>Alex is the first decision support tool that will be available to you (September). It is an uniquely engaging online tool that offers personalized benefit education</a:t>
            </a:r>
            <a:r>
              <a:rPr lang="en-US" altLang="en-US" baseline="0" dirty="0">
                <a:solidFill>
                  <a:schemeClr val="bg1"/>
                </a:solidFill>
              </a:rPr>
              <a:t> and decision support experience. </a:t>
            </a:r>
            <a:endParaRPr lang="en-US" altLang="en-US" dirty="0">
              <a:solidFill>
                <a:schemeClr val="bg1"/>
              </a:solidFill>
            </a:endParaRPr>
          </a:p>
          <a:p>
            <a:endParaRPr lang="en-US" altLang="en-US" dirty="0">
              <a:solidFill>
                <a:schemeClr val="bg1"/>
              </a:solidFill>
            </a:endParaRPr>
          </a:p>
          <a:p>
            <a:r>
              <a:rPr lang="en-US" altLang="en-US" dirty="0">
                <a:solidFill>
                  <a:schemeClr val="bg1"/>
                </a:solidFill>
              </a:rPr>
              <a:t>We</a:t>
            </a:r>
            <a:r>
              <a:rPr lang="en-US" altLang="en-US" baseline="0" dirty="0">
                <a:solidFill>
                  <a:schemeClr val="bg1"/>
                </a:solidFill>
              </a:rPr>
              <a:t> have received a very positive feedback and we will have an opportunity to show you a demo tomorrow afternoon.</a:t>
            </a:r>
          </a:p>
          <a:p>
            <a:endParaRPr lang="en-US" altLang="en-US" baseline="0" dirty="0">
              <a:solidFill>
                <a:schemeClr val="bg1"/>
              </a:solidFill>
            </a:endParaRPr>
          </a:p>
          <a:p>
            <a:r>
              <a:rPr lang="en-US" altLang="en-US" baseline="0" dirty="0">
                <a:solidFill>
                  <a:schemeClr val="bg1"/>
                </a:solidFill>
              </a:rPr>
              <a:t>The whole tool takes about 30 minutes to complete but it depends on the user. Average time spent is less than 10 minutes</a:t>
            </a:r>
            <a:endParaRPr lang="en-US" altLang="en-US" dirty="0">
              <a:solidFill>
                <a:schemeClr val="bg1"/>
              </a:solidFill>
            </a:endParaRPr>
          </a:p>
          <a:p>
            <a:endParaRPr lang="en-US" altLang="en-US" dirty="0">
              <a:solidFill>
                <a:schemeClr val="bg1"/>
              </a:solidFill>
            </a:endParaRPr>
          </a:p>
          <a:p>
            <a:endParaRPr lang="en-US" altLang="en-US" dirty="0">
              <a:solidFill>
                <a:schemeClr val="bg1"/>
              </a:solidFill>
            </a:endParaRPr>
          </a:p>
          <a:p>
            <a:endParaRPr lang="en-US" altLang="en-US" dirty="0">
              <a:solidFill>
                <a:schemeClr val="bg1"/>
              </a:solidFill>
            </a:endParaRPr>
          </a:p>
          <a:p>
            <a:endParaRPr lang="en-US" altLang="en-US" dirty="0"/>
          </a:p>
        </p:txBody>
      </p:sp>
      <p:sp>
        <p:nvSpPr>
          <p:cNvPr id="4" name="Slide Number Placeholder 3"/>
          <p:cNvSpPr>
            <a:spLocks noGrp="1"/>
          </p:cNvSpPr>
          <p:nvPr>
            <p:ph type="sldNum" sz="quarter" idx="5"/>
          </p:nvPr>
        </p:nvSpPr>
        <p:spPr/>
        <p:txBody>
          <a:bodyPr/>
          <a:lstStyle/>
          <a:p>
            <a:fld id="{2D4EC6FC-D1A7-4160-88B5-66774A7B6CDC}" type="slidenum">
              <a:rPr lang="en-US" smtClean="0"/>
              <a:pPr/>
              <a:t>24</a:t>
            </a:fld>
            <a:endParaRPr lang="en-US" dirty="0"/>
          </a:p>
        </p:txBody>
      </p:sp>
      <p:sp>
        <p:nvSpPr>
          <p:cNvPr id="5" name="Slide Image Placeholder 4"/>
          <p:cNvSpPr>
            <a:spLocks noGrp="1" noRot="1" noChangeAspect="1"/>
          </p:cNvSpPr>
          <p:nvPr>
            <p:ph type="sldImg"/>
          </p:nvPr>
        </p:nvSpPr>
        <p:spPr>
          <a:xfrm>
            <a:off x="457200" y="719138"/>
            <a:ext cx="6400800" cy="3600450"/>
          </a:xfrm>
        </p:spPr>
      </p:sp>
      <p:sp>
        <p:nvSpPr>
          <p:cNvPr id="6" name="Notes Placeholder 2"/>
          <p:cNvSpPr txBox="1">
            <a:spLocks/>
          </p:cNvSpPr>
          <p:nvPr/>
        </p:nvSpPr>
        <p:spPr bwMode="auto">
          <a:xfrm>
            <a:off x="1137920" y="4718638"/>
            <a:ext cx="5364480" cy="432021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825" tIns="48414" rIns="96825" bIns="48414" numCol="1" anchor="t" anchorCtr="0" compatLnSpc="1">
            <a:prstTxWarp prst="textNoShape">
              <a:avLst/>
            </a:prstTxWarp>
          </a:bodyPr>
          <a:lst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ltLang="en-US" b="0" dirty="0"/>
              <a:t>ALEX is the key decision support tool we encourage you to use in helping you make your plan selections. </a:t>
            </a:r>
          </a:p>
          <a:p>
            <a:endParaRPr lang="en-US" altLang="en-US" b="0" dirty="0"/>
          </a:p>
          <a:p>
            <a:r>
              <a:rPr lang="en-US" altLang="en-US" b="0" dirty="0"/>
              <a:t>If you didn’t use it last year—the feedback was excellent.  Some people even reported enjoying selecting their benefits! </a:t>
            </a:r>
            <a:r>
              <a:rPr lang="en-US" altLang="en-US" b="0" dirty="0">
                <a:sym typeface="Wingdings" panose="05000000000000000000" pitchFamily="2" charset="2"/>
              </a:rPr>
              <a:t>  It’s educational and humorous!  And it gives you personal recommendations on which plan might cost you the least.</a:t>
            </a:r>
          </a:p>
          <a:p>
            <a:endParaRPr lang="en-US" altLang="en-US" b="0" dirty="0">
              <a:sym typeface="Wingdings" panose="05000000000000000000" pitchFamily="2" charset="2"/>
            </a:endParaRPr>
          </a:p>
          <a:p>
            <a:r>
              <a:rPr lang="en-US" altLang="en-US" b="0" dirty="0">
                <a:solidFill>
                  <a:srgbClr val="C00000"/>
                </a:solidFill>
                <a:sym typeface="Wingdings" panose="05000000000000000000" pitchFamily="2" charset="2"/>
              </a:rPr>
              <a:t>Don’t forget—you still have to make your election online during AE. Choices made in ALEX do not translate into actual elections.</a:t>
            </a:r>
            <a:endParaRPr lang="en-US" altLang="en-US" b="0" dirty="0">
              <a:solidFill>
                <a:srgbClr val="C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Notes Placeholder 2"/>
          <p:cNvSpPr>
            <a:spLocks noGrp="1"/>
          </p:cNvSpPr>
          <p:nvPr>
            <p:ph type="body" idx="1"/>
          </p:nvPr>
        </p:nvSpPr>
        <p:spPr/>
        <p:txBody>
          <a:bodyPr/>
          <a:lstStyle/>
          <a:p>
            <a:endParaRPr lang="en-US" altLang="en-US" dirty="0">
              <a:solidFill>
                <a:schemeClr val="bg1"/>
              </a:solidFill>
            </a:endParaRPr>
          </a:p>
          <a:p>
            <a:r>
              <a:rPr lang="en-US" altLang="en-US" dirty="0"/>
              <a:t>Alex estimates the total yearly out of pocket costs</a:t>
            </a:r>
            <a:r>
              <a:rPr lang="en-US" altLang="en-US" baseline="0" dirty="0"/>
              <a:t> (combination of your premium contribution and the costs for the services you plan to use) for each plan and recommends the one with the lowest overall cost to you based on your personal preferences. </a:t>
            </a:r>
          </a:p>
          <a:p>
            <a:r>
              <a:rPr lang="en-US" altLang="en-US" baseline="0" dirty="0"/>
              <a:t>The cost data is based on the health insurance plan design features and average procedure cost data (estimated utilization). You can go back and change the estimation to see how that changes the recommended plan. </a:t>
            </a:r>
          </a:p>
          <a:p>
            <a:endParaRPr lang="en-US" altLang="en-US" dirty="0"/>
          </a:p>
          <a:p>
            <a:r>
              <a:rPr lang="en-US" altLang="en-US" dirty="0">
                <a:solidFill>
                  <a:srgbClr val="C00000"/>
                </a:solidFill>
              </a:rPr>
              <a:t>You do not have to choose the lowest cost plan.  The “best” plan for you might be one that costs more because you are more comfortable having a higher safety net! Or you may feel strongly about a certain type of health account.</a:t>
            </a:r>
          </a:p>
        </p:txBody>
      </p:sp>
      <p:sp>
        <p:nvSpPr>
          <p:cNvPr id="4" name="Slide Number Placeholder 3"/>
          <p:cNvSpPr>
            <a:spLocks noGrp="1"/>
          </p:cNvSpPr>
          <p:nvPr>
            <p:ph type="sldNum" sz="quarter" idx="5"/>
          </p:nvPr>
        </p:nvSpPr>
        <p:spPr/>
        <p:txBody>
          <a:bodyPr/>
          <a:lstStyle/>
          <a:p>
            <a:fld id="{2D4EC6FC-D1A7-4160-88B5-66774A7B6CDC}" type="slidenum">
              <a:rPr lang="en-US" smtClean="0"/>
              <a:pPr/>
              <a:t>25</a:t>
            </a:fld>
            <a:endParaRPr lang="en-US" dirty="0"/>
          </a:p>
        </p:txBody>
      </p:sp>
      <p:sp>
        <p:nvSpPr>
          <p:cNvPr id="5" name="Slide Image Placeholder 4"/>
          <p:cNvSpPr>
            <a:spLocks noGrp="1" noRot="1" noChangeAspect="1"/>
          </p:cNvSpPr>
          <p:nvPr>
            <p:ph type="sldImg"/>
          </p:nvPr>
        </p:nvSpPr>
        <p:spPr>
          <a:xfrm>
            <a:off x="457200" y="719138"/>
            <a:ext cx="6400800" cy="3600450"/>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During AE,</a:t>
            </a:r>
            <a:r>
              <a:rPr lang="en-US" baseline="0" dirty="0"/>
              <a:t> you</a:t>
            </a:r>
            <a:r>
              <a:rPr lang="en-US" dirty="0"/>
              <a:t> make your 2020 elections—plans, health account contributions.</a:t>
            </a:r>
          </a:p>
          <a:p>
            <a:endParaRPr lang="en-US" dirty="0"/>
          </a:p>
          <a:p>
            <a:r>
              <a:rPr lang="en-US" dirty="0"/>
              <a:t>You must accept the terms and conditions of the HSA if you choose an HSA plan—or </a:t>
            </a:r>
            <a:r>
              <a:rPr lang="en-US" dirty="0" err="1"/>
              <a:t>Wespath</a:t>
            </a:r>
            <a:r>
              <a:rPr lang="en-US" dirty="0"/>
              <a:t> cannot open one for you.</a:t>
            </a:r>
          </a:p>
          <a:p>
            <a:endParaRPr lang="en-US" dirty="0"/>
          </a:p>
          <a:p>
            <a:r>
              <a:rPr lang="en-US" dirty="0"/>
              <a:t>If you don’t actually make the elections—you’ll be enrolled in the default plans.  Often—these are not the right plans for you.  So make an active choice!</a:t>
            </a:r>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26</a:t>
            </a:fld>
            <a:endParaRPr lang="en-US" dirty="0"/>
          </a:p>
        </p:txBody>
      </p:sp>
    </p:spTree>
    <p:extLst>
      <p:ext uri="{BB962C8B-B14F-4D97-AF65-F5344CB8AC3E}">
        <p14:creationId xmlns:p14="http://schemas.microsoft.com/office/powerpoint/2010/main" val="143263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14276">
              <a:defRPr/>
            </a:pPr>
            <a:r>
              <a:rPr lang="en-US" dirty="0"/>
              <a:t>Our AE Support Center </a:t>
            </a:r>
            <a:r>
              <a:rPr lang="en-US" baseline="0" dirty="0"/>
              <a:t>representatives will be available beginning in late October to answer questions specific to the plans available your choices.</a:t>
            </a:r>
            <a:endParaRPr lang="en-US" dirty="0"/>
          </a:p>
          <a:p>
            <a:endParaRPr lang="en-US" dirty="0"/>
          </a:p>
          <a:p>
            <a:r>
              <a:rPr lang="en-US" dirty="0"/>
              <a:t>Representatives are available Monday</a:t>
            </a:r>
            <a:r>
              <a:rPr lang="en-US" baseline="0" dirty="0"/>
              <a:t> through Friday from 7AM to 7PM Central Standard Time.</a:t>
            </a:r>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27</a:t>
            </a:fld>
            <a:endParaRPr lang="en-US" dirty="0"/>
          </a:p>
        </p:txBody>
      </p:sp>
    </p:spTree>
    <p:extLst>
      <p:ext uri="{BB962C8B-B14F-4D97-AF65-F5344CB8AC3E}">
        <p14:creationId xmlns:p14="http://schemas.microsoft.com/office/powerpoint/2010/main" val="1038101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8BC43-7E28-43C0-A242-5733B7A50CD9}" type="slidenum">
              <a:rPr lang="en-US" smtClean="0"/>
              <a:t>28</a:t>
            </a:fld>
            <a:endParaRPr lang="en-US"/>
          </a:p>
        </p:txBody>
      </p:sp>
    </p:spTree>
    <p:extLst>
      <p:ext uri="{BB962C8B-B14F-4D97-AF65-F5344CB8AC3E}">
        <p14:creationId xmlns:p14="http://schemas.microsoft.com/office/powerpoint/2010/main" val="2378792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72349" indent="-172349">
              <a:buFont typeface="Arial" panose="020B0604020202020204" pitchFamily="34" charset="0"/>
              <a:buChar char="•"/>
            </a:pPr>
            <a:endParaRPr lang="en-US" dirty="0">
              <a:solidFill>
                <a:srgbClr val="C00000"/>
              </a:solidFill>
            </a:endParaRPr>
          </a:p>
          <a:p>
            <a:endParaRPr lang="en-US" dirty="0">
              <a:solidFill>
                <a:srgbClr val="00B050"/>
              </a:solidFill>
            </a:endParaRPr>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29</a:t>
            </a:fld>
            <a:endParaRPr lang="en-US" dirty="0"/>
          </a:p>
        </p:txBody>
      </p:sp>
    </p:spTree>
    <p:extLst>
      <p:ext uri="{BB962C8B-B14F-4D97-AF65-F5344CB8AC3E}">
        <p14:creationId xmlns:p14="http://schemas.microsoft.com/office/powerpoint/2010/main" val="103732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Notes Placeholder 2"/>
          <p:cNvSpPr>
            <a:spLocks noGrp="1"/>
          </p:cNvSpPr>
          <p:nvPr>
            <p:ph type="body" idx="1"/>
          </p:nvPr>
        </p:nvSpPr>
        <p:spPr/>
        <p:txBody>
          <a:bodyPr/>
          <a:lstStyle/>
          <a:p>
            <a:endParaRPr lang="en-US" altLang="en-US" dirty="0">
              <a:solidFill>
                <a:schemeClr val="bg1"/>
              </a:solidFill>
            </a:endParaRPr>
          </a:p>
          <a:p>
            <a:endParaRPr lang="en-US" altLang="en-US" dirty="0"/>
          </a:p>
        </p:txBody>
      </p:sp>
      <p:sp>
        <p:nvSpPr>
          <p:cNvPr id="4" name="Slide Number Placeholder 3"/>
          <p:cNvSpPr>
            <a:spLocks noGrp="1"/>
          </p:cNvSpPr>
          <p:nvPr>
            <p:ph type="sldNum" sz="quarter" idx="5"/>
          </p:nvPr>
        </p:nvSpPr>
        <p:spPr/>
        <p:txBody>
          <a:bodyPr/>
          <a:lstStyle/>
          <a:p>
            <a:fld id="{2D4EC6FC-D1A7-4160-88B5-66774A7B6CDC}" type="slidenum">
              <a:rPr lang="en-US" smtClean="0"/>
              <a:pPr/>
              <a:t>5</a:t>
            </a:fld>
            <a:endParaRPr lang="en-US" dirty="0"/>
          </a:p>
        </p:txBody>
      </p:sp>
      <p:sp>
        <p:nvSpPr>
          <p:cNvPr id="5" name="Slide Image Placeholder 4"/>
          <p:cNvSpPr>
            <a:spLocks noGrp="1" noRot="1" noChangeAspect="1"/>
          </p:cNvSpPr>
          <p:nvPr>
            <p:ph type="sldImg"/>
          </p:nvPr>
        </p:nvSpPr>
        <p:spPr>
          <a:xfrm>
            <a:off x="457200" y="719138"/>
            <a:ext cx="6400800" cy="3600450"/>
          </a:xfrm>
        </p:spPr>
      </p:sp>
      <p:sp>
        <p:nvSpPr>
          <p:cNvPr id="6" name="Notes Placeholder 2"/>
          <p:cNvSpPr txBox="1">
            <a:spLocks/>
          </p:cNvSpPr>
          <p:nvPr/>
        </p:nvSpPr>
        <p:spPr bwMode="auto">
          <a:xfrm>
            <a:off x="1137920" y="4718638"/>
            <a:ext cx="5364480" cy="432021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81" tIns="46492" rIns="92981" bIns="46492" numCol="1" anchor="t" anchorCtr="0" compatLnSpc="1">
            <a:prstTxWarp prst="textNoShape">
              <a:avLst/>
            </a:prstTxWarp>
          </a:bodyPr>
          <a:lst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ltLang="en-US" b="0" dirty="0">
                <a:solidFill>
                  <a:prstClr val="black"/>
                </a:solidFill>
              </a:rPr>
              <a:t>ALEX is the key decision support tool we encourage you to use in helping you make your plan selections. </a:t>
            </a:r>
          </a:p>
          <a:p>
            <a:endParaRPr lang="en-US" altLang="en-US" b="0" dirty="0">
              <a:solidFill>
                <a:prstClr val="black"/>
              </a:solidFill>
            </a:endParaRPr>
          </a:p>
          <a:p>
            <a:r>
              <a:rPr lang="en-US" altLang="en-US" b="0" dirty="0">
                <a:solidFill>
                  <a:prstClr val="black"/>
                </a:solidFill>
              </a:rPr>
              <a:t>If you didn’t use it last year—the feedback was excellent.  Some people even reported enjoying selecting their benefits! </a:t>
            </a:r>
            <a:r>
              <a:rPr lang="en-US" altLang="en-US" b="0" dirty="0">
                <a:solidFill>
                  <a:prstClr val="black"/>
                </a:solidFill>
                <a:sym typeface="Wingdings" panose="05000000000000000000" pitchFamily="2" charset="2"/>
              </a:rPr>
              <a:t>  It’s educational and humorous!  And it gives you personal recommendations on which plan might cost you the least.</a:t>
            </a:r>
          </a:p>
          <a:p>
            <a:endParaRPr lang="en-US" altLang="en-US" b="0" dirty="0">
              <a:solidFill>
                <a:prstClr val="black"/>
              </a:solidFill>
              <a:sym typeface="Wingdings" panose="05000000000000000000" pitchFamily="2" charset="2"/>
            </a:endParaRPr>
          </a:p>
          <a:p>
            <a:r>
              <a:rPr lang="en-US" altLang="en-US" b="0" dirty="0">
                <a:solidFill>
                  <a:srgbClr val="C00000"/>
                </a:solidFill>
                <a:sym typeface="Wingdings" panose="05000000000000000000" pitchFamily="2" charset="2"/>
              </a:rPr>
              <a:t>Don’t forget—you still have to make your election online during AE. Choices made in ALEX do not translate into actual elections.</a:t>
            </a:r>
            <a:endParaRPr lang="en-US" altLang="en-US" b="0" dirty="0">
              <a:solidFill>
                <a:srgbClr val="C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6</a:t>
            </a:fld>
            <a:endParaRPr lang="en-US" dirty="0"/>
          </a:p>
        </p:txBody>
      </p:sp>
    </p:spTree>
    <p:extLst>
      <p:ext uri="{BB962C8B-B14F-4D97-AF65-F5344CB8AC3E}">
        <p14:creationId xmlns:p14="http://schemas.microsoft.com/office/powerpoint/2010/main" val="185826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171404" indent="-171404">
              <a:buFont typeface="Arial"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7</a:t>
            </a:fld>
            <a:endParaRPr lang="en-US" dirty="0"/>
          </a:p>
        </p:txBody>
      </p:sp>
    </p:spTree>
    <p:extLst>
      <p:ext uri="{BB962C8B-B14F-4D97-AF65-F5344CB8AC3E}">
        <p14:creationId xmlns:p14="http://schemas.microsoft.com/office/powerpoint/2010/main" val="348334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8</a:t>
            </a:fld>
            <a:endParaRPr lang="en-US" dirty="0"/>
          </a:p>
        </p:txBody>
      </p:sp>
    </p:spTree>
    <p:extLst>
      <p:ext uri="{BB962C8B-B14F-4D97-AF65-F5344CB8AC3E}">
        <p14:creationId xmlns:p14="http://schemas.microsoft.com/office/powerpoint/2010/main" val="278509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14152">
              <a:defRPr/>
            </a:pPr>
            <a:r>
              <a:rPr lang="en-US" dirty="0"/>
              <a:t>Let’s take a moment to orient ourselves to the plans and some of the images you will see.</a:t>
            </a:r>
          </a:p>
          <a:p>
            <a:pPr marL="164643" indent="-164643" defTabSz="914152">
              <a:buFont typeface="Arial" panose="020B0604020202020204" pitchFamily="34" charset="0"/>
              <a:buChar char="•"/>
              <a:defRPr/>
            </a:pPr>
            <a:r>
              <a:rPr lang="en-US" dirty="0"/>
              <a:t>You’ll see the plan’s name on each apple</a:t>
            </a:r>
          </a:p>
          <a:p>
            <a:pPr marL="164643" indent="-164643" defTabSz="914152">
              <a:buFont typeface="Arial" panose="020B0604020202020204" pitchFamily="34" charset="0"/>
              <a:buChar char="•"/>
              <a:defRPr/>
            </a:pPr>
            <a:r>
              <a:rPr lang="en-US" dirty="0"/>
              <a:t>The leaf on each apple tells you what kind of health account may come with the plan.  The green leaves are for HSA plans—these come with Health Savings Accounts (we’ll talk more about what that means later).  The blue leaves are for HRA plans—these come with Health Reimbursement Accounts.  The orange leaf means the B1000 does not come with a health account.</a:t>
            </a:r>
          </a:p>
          <a:p>
            <a:pPr marL="164643" indent="-164643" defTabSz="914152">
              <a:buFont typeface="Arial" panose="020B0604020202020204" pitchFamily="34" charset="0"/>
              <a:buChar char="•"/>
              <a:defRPr/>
            </a:pPr>
            <a:r>
              <a:rPr lang="en-US" dirty="0"/>
              <a:t>You’ll also notice the apples are different colors.  The gold colored apples have the highest cost in premium each month and also mean you’ll pay less when you need to see a doctor or get a medication. The silver and bronze colored apples cost lest in premium each month and mean you’ll pay more when you need to see a doctor or get a medication.</a:t>
            </a:r>
          </a:p>
          <a:p>
            <a:pPr marL="164643" indent="-164643" defTabSz="914152">
              <a:buFont typeface="Arial" panose="020B0604020202020204" pitchFamily="34" charset="0"/>
              <a:buChar char="•"/>
              <a:defRPr/>
            </a:pPr>
            <a:endParaRPr lang="en-US" dirty="0"/>
          </a:p>
          <a:p>
            <a:pPr defTabSz="914152">
              <a:defRPr/>
            </a:pPr>
            <a:r>
              <a:rPr lang="en-US" dirty="0"/>
              <a:t>There is no “good” plan or “best” plan. They are all plans that will protect you if you have catastrophic expenses. They just work differently. And now we are going to talk about how they work.</a:t>
            </a:r>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9</a:t>
            </a:fld>
            <a:endParaRPr lang="en-US" dirty="0"/>
          </a:p>
        </p:txBody>
      </p:sp>
    </p:spTree>
    <p:extLst>
      <p:ext uri="{BB962C8B-B14F-4D97-AF65-F5344CB8AC3E}">
        <p14:creationId xmlns:p14="http://schemas.microsoft.com/office/powerpoint/2010/main" val="65427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975361" y="4561242"/>
            <a:ext cx="5364480" cy="4600176"/>
          </a:xfrm>
        </p:spPr>
        <p:txBody>
          <a:bodyPr/>
          <a:lstStyle/>
          <a:p>
            <a:pPr defTabSz="914152">
              <a:defRPr/>
            </a:pPr>
            <a:r>
              <a:rPr lang="en-US" sz="900" dirty="0"/>
              <a:t>Most of this graphic is in your “How do I choose” brochures (point out in folder).  More detail can be found in the plan comparison (also in your folder). The pharmacy row is on this slide but not in your brochure—but this information is in your plan comparison</a:t>
            </a:r>
          </a:p>
          <a:p>
            <a:pPr marL="164643" indent="-164643" defTabSz="914152">
              <a:buFont typeface="Arial" panose="020B0604020202020204" pitchFamily="34" charset="0"/>
              <a:buChar char="•"/>
              <a:defRPr/>
            </a:pPr>
            <a:r>
              <a:rPr lang="en-US" sz="900" dirty="0"/>
              <a:t>The green boxes are the HSA plans. These come with Health Savings Accounts.  The blue boxes are the HRA plans—these come with Health Reimbursement Accounts. The orange box is the B1000—this doesn’t have a health account.</a:t>
            </a:r>
          </a:p>
          <a:p>
            <a:pPr marL="164643" indent="-164643" defTabSz="914152">
              <a:buFont typeface="Arial" panose="020B0604020202020204" pitchFamily="34" charset="0"/>
              <a:buChar char="•"/>
              <a:defRPr/>
            </a:pPr>
            <a:r>
              <a:rPr lang="en-US" sz="900" dirty="0"/>
              <a:t>Top row: names of each plans. The plans on the left of each set of plans has the highest premium (H1500, C2000, B1000) and as you move right, the premiums decrease.</a:t>
            </a:r>
          </a:p>
          <a:p>
            <a:pPr marL="164643" indent="-164643" defTabSz="914152">
              <a:buFont typeface="Arial" panose="020B0604020202020204" pitchFamily="34" charset="0"/>
              <a:buChar char="•"/>
              <a:defRPr/>
            </a:pPr>
            <a:r>
              <a:rPr lang="en-US" sz="900" dirty="0"/>
              <a:t>Next row: the health account funding. This tells you how much money </a:t>
            </a:r>
            <a:r>
              <a:rPr lang="en-US" sz="900" i="1" dirty="0"/>
              <a:t>comes with the plan</a:t>
            </a:r>
            <a:r>
              <a:rPr lang="en-US" sz="900" dirty="0"/>
              <a:t>. At the beginning of the year, this is how much money is already in the plan to help you pay for expenses—deductible, copays, coinsurance.  You can see that the plans onthe left (H1500, C2000) have the most money that comes with the plan. These are also the plans you pay the most for.  The H3000 comes with an HSA that you can contribute to but no money included. The B1000 has no health account.</a:t>
            </a:r>
          </a:p>
          <a:p>
            <a:pPr marL="164643" indent="-164643" defTabSz="914152">
              <a:buFont typeface="Arial" panose="020B0604020202020204" pitchFamily="34" charset="0"/>
              <a:buChar char="•"/>
              <a:defRPr/>
            </a:pPr>
            <a:r>
              <a:rPr lang="en-US" sz="900" dirty="0"/>
              <a:t>The red row shows the deductible (assumes HQ completed). The plans on the left of each section (H1500, C2000) have lower deductibles—they also cost more each month.  As you move to the right in each section, the deductible goes up—but the plan costs less each month.  Note the white box in the section of HSA plans.  This is because the deductible acts differently in an HSA plan than the other plans. In the HRA plans and B1000—if only one person has expenses, they only have to meet the smaller, individual deductible (example is $2000 in C2000 or $1000 in B1000) before the plan starts paying. In the HSA plans, if you have more than one person covered, you have to meet the higher, family deductible—even if only one person has expenses. This is due to the IRS requiring the family deductible to be a certain level in order to qualify to contribute the family amount to the HSA (more later).  </a:t>
            </a:r>
            <a:r>
              <a:rPr lang="en-US" sz="900" dirty="0">
                <a:solidFill>
                  <a:srgbClr val="C00000"/>
                </a:solidFill>
              </a:rPr>
              <a:t>Point out how health account offsets higher deductibles</a:t>
            </a:r>
          </a:p>
          <a:p>
            <a:pPr marL="164643" indent="-164643" defTabSz="914152">
              <a:buFont typeface="Arial" panose="020B0604020202020204" pitchFamily="34" charset="0"/>
              <a:buChar char="•"/>
              <a:defRPr/>
            </a:pPr>
            <a:r>
              <a:rPr lang="en-US" sz="900" dirty="0"/>
              <a:t>The yellow row highlights the out of pocket maximum. This is the most you’ll pay for any covered expense. You’ll see the maximum is lower for the plans that cost more each month.  </a:t>
            </a:r>
            <a:r>
              <a:rPr lang="en-US" sz="900" dirty="0">
                <a:solidFill>
                  <a:srgbClr val="C00000"/>
                </a:solidFill>
              </a:rPr>
              <a:t>Point out how health account offsets higher OOP max</a:t>
            </a:r>
            <a:endParaRPr lang="en-US" sz="900" dirty="0"/>
          </a:p>
          <a:p>
            <a:pPr marL="164643" indent="-164643" defTabSz="914152">
              <a:buFont typeface="Arial" panose="020B0604020202020204" pitchFamily="34" charset="0"/>
              <a:buChar char="•"/>
              <a:defRPr/>
            </a:pPr>
            <a:r>
              <a:rPr lang="en-US" sz="900" dirty="0"/>
              <a:t>The last row highlights the pharmacy plan differences (more detail in your plan comparison). The biggest difference is that you have to pay the deductible before your copayment or coinsurance applies for HSA plans.  So if you need a medication Jan 1, in the HSA plans you pay the full discounted amount but in the HRA and B1000 plans, you pay the copayment or coinsurance.</a:t>
            </a:r>
          </a:p>
          <a:p>
            <a:pPr defTabSz="914152">
              <a:defRPr/>
            </a:pPr>
            <a:endParaRPr lang="en-US" dirty="0"/>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10</a:t>
            </a:fld>
            <a:endParaRPr lang="en-US" dirty="0"/>
          </a:p>
        </p:txBody>
      </p:sp>
    </p:spTree>
    <p:extLst>
      <p:ext uri="{BB962C8B-B14F-4D97-AF65-F5344CB8AC3E}">
        <p14:creationId xmlns:p14="http://schemas.microsoft.com/office/powerpoint/2010/main" val="65427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baseline="0" dirty="0">
              <a:solidFill>
                <a:srgbClr val="C00000"/>
              </a:solidFill>
            </a:endParaRPr>
          </a:p>
        </p:txBody>
      </p:sp>
      <p:sp>
        <p:nvSpPr>
          <p:cNvPr id="4" name="Slide Number Placeholder 3"/>
          <p:cNvSpPr>
            <a:spLocks noGrp="1"/>
          </p:cNvSpPr>
          <p:nvPr>
            <p:ph type="sldNum" sz="quarter" idx="10"/>
          </p:nvPr>
        </p:nvSpPr>
        <p:spPr/>
        <p:txBody>
          <a:bodyPr/>
          <a:lstStyle/>
          <a:p>
            <a:pPr>
              <a:defRPr/>
            </a:pPr>
            <a:fld id="{DBC05D28-252C-4998-9E5A-7D7B7C62B5C7}" type="slidenum">
              <a:rPr lang="en-US" smtClean="0"/>
              <a:pPr>
                <a:defRPr/>
              </a:pPr>
              <a:t>11</a:t>
            </a:fld>
            <a:endParaRPr lang="en-US" dirty="0"/>
          </a:p>
        </p:txBody>
      </p:sp>
    </p:spTree>
    <p:extLst>
      <p:ext uri="{BB962C8B-B14F-4D97-AF65-F5344CB8AC3E}">
        <p14:creationId xmlns:p14="http://schemas.microsoft.com/office/powerpoint/2010/main" val="1264123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7" name="Rectangle 6"/>
          <p:cNvSpPr/>
          <p:nvPr userDrawn="1"/>
        </p:nvSpPr>
        <p:spPr>
          <a:xfrm>
            <a:off x="4849333" y="2837291"/>
            <a:ext cx="4305300" cy="457200"/>
          </a:xfrm>
          <a:prstGeom prst="rect">
            <a:avLst/>
          </a:prstGeom>
          <a:solidFill>
            <a:srgbClr val="8D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ext Placeholder 9"/>
          <p:cNvSpPr>
            <a:spLocks noGrp="1"/>
          </p:cNvSpPr>
          <p:nvPr>
            <p:ph type="body" sz="quarter" idx="10" hasCustomPrompt="1"/>
          </p:nvPr>
        </p:nvSpPr>
        <p:spPr>
          <a:xfrm>
            <a:off x="4953000" y="2980944"/>
            <a:ext cx="3970337" cy="365760"/>
          </a:xfrm>
        </p:spPr>
        <p:txBody>
          <a:bodyPr/>
          <a:lstStyle>
            <a:lvl1pPr marL="0" indent="0" algn="l" defTabSz="914130" rtl="0" eaLnBrk="1" fontAlgn="auto" latinLnBrk="0" hangingPunct="1">
              <a:spcBef>
                <a:spcPct val="0"/>
              </a:spcBef>
              <a:spcAft>
                <a:spcPts val="0"/>
              </a:spcAft>
              <a:buFontTx/>
              <a:buNone/>
              <a:defRPr lang="en-US" sz="1600" b="0" kern="1200" dirty="0" smtClean="0">
                <a:solidFill>
                  <a:prstClr val="white"/>
                </a:solidFill>
                <a:effectLst>
                  <a:outerShdw blurRad="38100" dist="38100" dir="2700000" algn="tl">
                    <a:srgbClr val="000000">
                      <a:alpha val="43137"/>
                    </a:srgbClr>
                  </a:outerShdw>
                </a:effectLst>
                <a:latin typeface="Calibri"/>
                <a:ea typeface="+mn-ea"/>
                <a:cs typeface="Arial" pitchFamily="34" charset="0"/>
              </a:defRPr>
            </a:lvl1pPr>
          </a:lstStyle>
          <a:p>
            <a:pPr lvl="0"/>
            <a:r>
              <a:rPr lang="en-US" dirty="0"/>
              <a:t>Click To Edit Master Text Styles</a:t>
            </a:r>
          </a:p>
        </p:txBody>
      </p:sp>
      <p:sp>
        <p:nvSpPr>
          <p:cNvPr id="9" name="Text Placeholder 11"/>
          <p:cNvSpPr>
            <a:spLocks noGrp="1"/>
          </p:cNvSpPr>
          <p:nvPr>
            <p:ph type="body" sz="quarter" idx="11"/>
          </p:nvPr>
        </p:nvSpPr>
        <p:spPr>
          <a:xfrm>
            <a:off x="2340864" y="3648456"/>
            <a:ext cx="6488113" cy="1219200"/>
          </a:xfrm>
        </p:spPr>
        <p:txBody>
          <a:bodyPr rIns="0">
            <a:noAutofit/>
          </a:bodyPr>
          <a:lstStyle>
            <a:lvl1pPr marL="0" indent="0" algn="r" defTabSz="914400" rtl="0" eaLnBrk="1" latinLnBrk="0" hangingPunct="1">
              <a:lnSpc>
                <a:spcPct val="100000"/>
              </a:lnSpc>
              <a:spcBef>
                <a:spcPts val="0"/>
              </a:spcBef>
              <a:spcAft>
                <a:spcPts val="300"/>
              </a:spcAft>
              <a:buFontTx/>
              <a:buNone/>
              <a:tabLst>
                <a:tab pos="2457450" algn="l"/>
              </a:tabLst>
              <a:defRPr lang="en-US" sz="3500" b="1" kern="1200" dirty="0" smtClean="0">
                <a:solidFill>
                  <a:srgbClr val="0063A8"/>
                </a:solidFill>
                <a:effectLst/>
                <a:latin typeface="+mn-lt"/>
                <a:ea typeface="+mn-ea"/>
                <a:cs typeface="+mn-cs"/>
              </a:defRPr>
            </a:lvl1pPr>
            <a:lvl2pPr marL="0" indent="0" algn="r" defTabSz="914400" rtl="0" eaLnBrk="1" latinLnBrk="0" hangingPunct="1">
              <a:lnSpc>
                <a:spcPct val="100000"/>
              </a:lnSpc>
              <a:spcBef>
                <a:spcPts val="0"/>
              </a:spcBef>
              <a:spcAft>
                <a:spcPts val="300"/>
              </a:spcAft>
              <a:buFontTx/>
              <a:buNone/>
              <a:tabLst>
                <a:tab pos="2457450" algn="l"/>
              </a:tabLst>
              <a:defRPr lang="en-US" sz="2800" kern="1200" dirty="0" smtClean="0">
                <a:solidFill>
                  <a:srgbClr val="0063A8"/>
                </a:solidFill>
                <a:effectLst/>
                <a:latin typeface="+mn-lt"/>
                <a:ea typeface="+mn-ea"/>
                <a:cs typeface="+mn-cs"/>
              </a:defRPr>
            </a:lvl2pPr>
          </a:lstStyle>
          <a:p>
            <a:pPr lvl="0"/>
            <a:r>
              <a:rPr lang="en-US" dirty="0"/>
              <a:t>Click to edit Master text styles</a:t>
            </a:r>
          </a:p>
          <a:p>
            <a:pPr lvl="1"/>
            <a:r>
              <a:rPr lang="en-US" sz="2800" dirty="0">
                <a:solidFill>
                  <a:srgbClr val="0063A8"/>
                </a:solidFill>
                <a:effectLst/>
              </a:rPr>
              <a:t>Program Overview</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9550" y="3288030"/>
            <a:ext cx="2560337" cy="731520"/>
          </a:xfrm>
          <a:prstGeom prst="rect">
            <a:avLst/>
          </a:prstGeom>
        </p:spPr>
      </p:pic>
      <p:pic>
        <p:nvPicPr>
          <p:cNvPr id="13" name="Picture 2"/>
          <p:cNvPicPr>
            <a:picLocks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42923"/>
            <a:ext cx="9153144" cy="307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58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51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ullquote">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138160" cy="3886200"/>
          </a:xfrm>
          <a:prstGeom prst="rect">
            <a:avLst/>
          </a:prstGeom>
        </p:spPr>
        <p:txBody>
          <a:bodyPr anchor="ctr" anchorCtr="0">
            <a:noAutofit/>
          </a:bodyPr>
          <a:lstStyle>
            <a:lvl1pPr>
              <a:defRPr lang="en-US" sz="3300" b="0"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dirty="0"/>
              <a:t>Click to edit Master title style</a:t>
            </a:r>
          </a:p>
        </p:txBody>
      </p:sp>
    </p:spTree>
    <p:extLst>
      <p:ext uri="{BB962C8B-B14F-4D97-AF65-F5344CB8AC3E}">
        <p14:creationId xmlns:p14="http://schemas.microsoft.com/office/powerpoint/2010/main" val="337704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57200" y="347472"/>
            <a:ext cx="8229600" cy="640080"/>
          </a:xfrm>
        </p:spPr>
        <p:txBody>
          <a:bodyPr/>
          <a:lstStyle/>
          <a:p>
            <a:r>
              <a:rPr lang="en-US" dirty="0"/>
              <a:t>Click to edit Master title style</a:t>
            </a:r>
          </a:p>
        </p:txBody>
      </p:sp>
      <p:sp>
        <p:nvSpPr>
          <p:cNvPr id="6" name="Content Placeholder 2"/>
          <p:cNvSpPr>
            <a:spLocks noGrp="1"/>
          </p:cNvSpPr>
          <p:nvPr>
            <p:ph idx="1"/>
          </p:nvPr>
        </p:nvSpPr>
        <p:spPr>
          <a:xfrm>
            <a:off x="457200" y="1197864"/>
            <a:ext cx="8229600" cy="3392424"/>
          </a:xfrm>
          <a:prstGeom prst="rect">
            <a:avLst/>
          </a:prstGeom>
        </p:spPr>
        <p:txBody>
          <a:bodyPr/>
          <a:lstStyle>
            <a:lvl3pPr marL="923544" indent="-228600">
              <a:defRPr/>
            </a:lvl3pPr>
            <a:lvl4pPr>
              <a:spcBef>
                <a:spcPts val="384"/>
              </a:spcBef>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5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7864"/>
            <a:ext cx="8229600" cy="3392424"/>
          </a:xfrm>
          <a:prstGeom prst="rect">
            <a:avLst/>
          </a:prstGeom>
        </p:spPr>
        <p:txBody>
          <a:bodyPr/>
          <a:lstStyle>
            <a:lvl3pPr marL="923544" indent="-228600">
              <a:defRPr/>
            </a:lvl3pPr>
            <a:lvl4pPr>
              <a:spcBef>
                <a:spcPts val="384"/>
              </a:spcBef>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457200" y="-19050"/>
            <a:ext cx="8229600" cy="533400"/>
          </a:xfrm>
          <a:prstGeom prst="rect">
            <a:avLst/>
          </a:prstGeom>
        </p:spPr>
        <p:txBody>
          <a:bodyPr>
            <a:noAutofit/>
          </a:bodyPr>
          <a:lstStyle>
            <a:lvl1pPr marL="0" indent="0" algn="l" defTabSz="914400" rtl="0" eaLnBrk="1" latinLnBrk="0" hangingPunct="1">
              <a:spcBef>
                <a:spcPct val="0"/>
              </a:spcBef>
              <a:buFontTx/>
              <a:buNone/>
              <a:defRPr lang="en-US" sz="3600" b="0" kern="1200" dirty="0" smtClean="0">
                <a:solidFill>
                  <a:srgbClr val="0063A8"/>
                </a:solidFill>
                <a:latin typeface="+mj-lt"/>
                <a:ea typeface="+mj-ea"/>
                <a:cs typeface="+mj-cs"/>
              </a:defRPr>
            </a:lvl1pPr>
            <a:lvl2pPr marL="0" indent="0">
              <a:lnSpc>
                <a:spcPts val="2900"/>
              </a:lnSpc>
              <a:spcBef>
                <a:spcPts val="0"/>
              </a:spcBef>
              <a:buFontTx/>
              <a:buNone/>
              <a:defRPr sz="2800" b="0"/>
            </a:lvl2pPr>
          </a:lstStyle>
          <a:p>
            <a:pPr lvl="0"/>
            <a:r>
              <a:rPr lang="en-US" dirty="0"/>
              <a:t>Click to edit Master text styles</a:t>
            </a:r>
          </a:p>
        </p:txBody>
      </p:sp>
      <p:sp>
        <p:nvSpPr>
          <p:cNvPr id="4" name="Text Placeholder 3"/>
          <p:cNvSpPr>
            <a:spLocks noGrp="1"/>
          </p:cNvSpPr>
          <p:nvPr>
            <p:ph type="body" sz="quarter" idx="11"/>
          </p:nvPr>
        </p:nvSpPr>
        <p:spPr>
          <a:xfrm>
            <a:off x="457200" y="457200"/>
            <a:ext cx="8229600" cy="53340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092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Gradient Effect 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57800" y="1024128"/>
            <a:ext cx="3900487" cy="3858768"/>
          </a:xfrm>
          <a:prstGeom prst="rect">
            <a:avLst/>
          </a:prstGeom>
        </p:spPr>
        <p:txBody>
          <a:bodyPr/>
          <a:lstStyle/>
          <a:p>
            <a:endParaRPr lang="en-US"/>
          </a:p>
        </p:txBody>
      </p:sp>
      <p:sp>
        <p:nvSpPr>
          <p:cNvPr id="7" name="Rectangle 6"/>
          <p:cNvSpPr/>
          <p:nvPr userDrawn="1"/>
        </p:nvSpPr>
        <p:spPr>
          <a:xfrm rot="10800000">
            <a:off x="5243735" y="1024129"/>
            <a:ext cx="2330302" cy="3858768"/>
          </a:xfrm>
          <a:prstGeom prst="rect">
            <a:avLst/>
          </a:pr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47472"/>
            <a:ext cx="8229600" cy="857250"/>
          </a:xfrm>
          <a:prstGeom prst="rect">
            <a:avLst/>
          </a:prstGeo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457200" y="1197864"/>
            <a:ext cx="5257800" cy="3394472"/>
          </a:xfrm>
          <a:prstGeom prst="rect">
            <a:avLst/>
          </a:prstGeom>
        </p:spPr>
        <p:txBody>
          <a:bodyPr/>
          <a:lstStyle>
            <a:lvl3pPr marL="923544" indent="-228600">
              <a:defRPr/>
            </a:lvl3pPr>
            <a:lvl4pPr>
              <a:spcBef>
                <a:spcPts val="384"/>
              </a:spcBef>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642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200150"/>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309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001000" cy="64008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199" y="1200150"/>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199" y="1679971"/>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00150"/>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9971"/>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76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9" name="Rectangle 8"/>
          <p:cNvSpPr/>
          <p:nvPr userDrawn="1"/>
        </p:nvSpPr>
        <p:spPr>
          <a:xfrm>
            <a:off x="-10634" y="0"/>
            <a:ext cx="9154633" cy="4019550"/>
          </a:xfrm>
          <a:prstGeom prst="rect">
            <a:avLst/>
          </a:prstGeom>
          <a:solidFill>
            <a:srgbClr val="8D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019550"/>
            <a:ext cx="9144000" cy="1123950"/>
          </a:xfrm>
          <a:prstGeom prst="rect">
            <a:avLst/>
          </a:prstGeom>
          <a:solidFill>
            <a:srgbClr val="006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3253" y="462"/>
            <a:ext cx="9048461" cy="391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Placeholder 10"/>
          <p:cNvSpPr>
            <a:spLocks noGrp="1"/>
          </p:cNvSpPr>
          <p:nvPr>
            <p:ph type="title"/>
          </p:nvPr>
        </p:nvSpPr>
        <p:spPr>
          <a:xfrm>
            <a:off x="-10634" y="4095750"/>
            <a:ext cx="9154634" cy="857250"/>
          </a:xfrm>
          <a:prstGeom prst="rect">
            <a:avLst/>
          </a:prstGeom>
        </p:spPr>
        <p:txBody>
          <a:bodyPr vert="horz" lIns="91440" tIns="45720" rIns="91440" bIns="45720" rtlCol="0" anchor="ctr">
            <a:normAutofit/>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360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pic placeholder">
    <p:spTree>
      <p:nvGrpSpPr>
        <p:cNvPr id="1" name=""/>
        <p:cNvGrpSpPr/>
        <p:nvPr/>
      </p:nvGrpSpPr>
      <p:grpSpPr>
        <a:xfrm>
          <a:off x="0" y="0"/>
          <a:ext cx="0" cy="0"/>
          <a:chOff x="0" y="0"/>
          <a:chExt cx="0" cy="0"/>
        </a:xfrm>
      </p:grpSpPr>
      <p:sp>
        <p:nvSpPr>
          <p:cNvPr id="9" name="Rectangle 8"/>
          <p:cNvSpPr/>
          <p:nvPr userDrawn="1"/>
        </p:nvSpPr>
        <p:spPr>
          <a:xfrm>
            <a:off x="-10634" y="0"/>
            <a:ext cx="9154633" cy="4019550"/>
          </a:xfrm>
          <a:prstGeom prst="rect">
            <a:avLst/>
          </a:prstGeom>
          <a:solidFill>
            <a:srgbClr val="8D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019550"/>
            <a:ext cx="9144000" cy="1123950"/>
          </a:xfrm>
          <a:prstGeom prst="rect">
            <a:avLst/>
          </a:prstGeom>
          <a:solidFill>
            <a:srgbClr val="006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90487" y="0"/>
            <a:ext cx="9053512" cy="3913632"/>
          </a:xfrm>
        </p:spPr>
        <p:txBody>
          <a:bodyPr/>
          <a:lstStyle/>
          <a:p>
            <a:endParaRPr lang="en-US"/>
          </a:p>
        </p:txBody>
      </p:sp>
      <p:sp>
        <p:nvSpPr>
          <p:cNvPr id="2" name="Title 1"/>
          <p:cNvSpPr>
            <a:spLocks noGrp="1"/>
          </p:cNvSpPr>
          <p:nvPr>
            <p:ph type="title"/>
          </p:nvPr>
        </p:nvSpPr>
        <p:spPr>
          <a:xfrm>
            <a:off x="1" y="4171950"/>
            <a:ext cx="9143998" cy="857250"/>
          </a:xfrm>
        </p:spPr>
        <p:txBody>
          <a:bodyPr/>
          <a:lstStyle>
            <a:lvl1pPr marL="0" algn="ctr" defTabSz="914400" rtl="0" eaLnBrk="1" latinLnBrk="0" hangingPunct="1">
              <a:spcBef>
                <a:spcPct val="0"/>
              </a:spcBef>
              <a:buNone/>
              <a:defRPr lang="en-US" sz="3600" b="0" kern="1200" dirty="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32790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ub divider">
    <p:bg>
      <p:bgRef idx="1001">
        <a:schemeClr val="bg1"/>
      </p:bgRef>
    </p:bg>
    <p:spTree>
      <p:nvGrpSpPr>
        <p:cNvPr id="1" name=""/>
        <p:cNvGrpSpPr/>
        <p:nvPr/>
      </p:nvGrpSpPr>
      <p:grpSpPr>
        <a:xfrm>
          <a:off x="0" y="0"/>
          <a:ext cx="0" cy="0"/>
          <a:chOff x="0" y="0"/>
          <a:chExt cx="0" cy="0"/>
        </a:xfrm>
      </p:grpSpPr>
      <p:cxnSp>
        <p:nvCxnSpPr>
          <p:cNvPr id="5" name="Straight Connector 4"/>
          <p:cNvCxnSpPr/>
          <p:nvPr userDrawn="1"/>
        </p:nvCxnSpPr>
        <p:spPr>
          <a:xfrm>
            <a:off x="-1" y="272415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39" y="1169584"/>
            <a:ext cx="9136522" cy="242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0" y="1169583"/>
            <a:ext cx="9144000" cy="182968"/>
          </a:xfrm>
          <a:prstGeom prst="rect">
            <a:avLst/>
          </a:prstGeom>
          <a:solidFill>
            <a:srgbClr val="0063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US">
              <a:solidFill>
                <a:prstClr val="white"/>
              </a:solidFill>
            </a:endParaRPr>
          </a:p>
        </p:txBody>
      </p:sp>
      <p:sp>
        <p:nvSpPr>
          <p:cNvPr id="8" name="Rectangle 7"/>
          <p:cNvSpPr/>
          <p:nvPr userDrawn="1"/>
        </p:nvSpPr>
        <p:spPr>
          <a:xfrm>
            <a:off x="0" y="3420847"/>
            <a:ext cx="9144000" cy="182968"/>
          </a:xfrm>
          <a:prstGeom prst="rect">
            <a:avLst/>
          </a:prstGeom>
          <a:solidFill>
            <a:srgbClr val="8D003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130"/>
            <a:endParaRPr lang="en-US">
              <a:solidFill>
                <a:prstClr val="white"/>
              </a:solidFill>
            </a:endParaRPr>
          </a:p>
        </p:txBody>
      </p:sp>
      <p:sp>
        <p:nvSpPr>
          <p:cNvPr id="9" name="Text Placeholder 6"/>
          <p:cNvSpPr>
            <a:spLocks noGrp="1"/>
          </p:cNvSpPr>
          <p:nvPr>
            <p:ph type="body" sz="quarter" idx="10" hasCustomPrompt="1"/>
          </p:nvPr>
        </p:nvSpPr>
        <p:spPr>
          <a:xfrm>
            <a:off x="0" y="3638550"/>
            <a:ext cx="9144000" cy="685800"/>
          </a:xfrm>
        </p:spPr>
        <p:txBody>
          <a:bodyPr/>
          <a:lstStyle>
            <a:lvl1pPr marL="0" indent="0" algn="ctr">
              <a:buFontTx/>
              <a:buNone/>
              <a:defRPr sz="3200" b="0"/>
            </a:lvl1pPr>
          </a:lstStyle>
          <a:p>
            <a:pPr lvl="0"/>
            <a:r>
              <a:rPr lang="en-US" dirty="0"/>
              <a:t>Click to edit title</a:t>
            </a:r>
          </a:p>
        </p:txBody>
      </p:sp>
    </p:spTree>
    <p:extLst>
      <p:ext uri="{BB962C8B-B14F-4D97-AF65-F5344CB8AC3E}">
        <p14:creationId xmlns:p14="http://schemas.microsoft.com/office/powerpoint/2010/main" val="27305036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TextBox 19"/>
          <p:cNvSpPr txBox="1"/>
          <p:nvPr userDrawn="1"/>
        </p:nvSpPr>
        <p:spPr>
          <a:xfrm>
            <a:off x="438400" y="4903230"/>
            <a:ext cx="2362200" cy="223345"/>
          </a:xfrm>
          <a:prstGeom prst="rect">
            <a:avLst/>
          </a:prstGeom>
          <a:noFill/>
        </p:spPr>
        <p:txBody>
          <a:bodyPr wrap="square" lIns="0" rIns="0" rtlCol="0">
            <a:spAutoFit/>
          </a:bodyPr>
          <a:lstStyle/>
          <a:p>
            <a:fld id="{F67FDE52-6A8F-4095-8D9D-C1290A2164E7}" type="slidenum">
              <a:rPr lang="en-US" sz="850" smtClean="0">
                <a:solidFill>
                  <a:srgbClr val="0063A8"/>
                </a:solidFill>
              </a:rPr>
              <a:pPr/>
              <a:t>‹#›</a:t>
            </a:fld>
            <a:r>
              <a:rPr lang="en-US" sz="850" dirty="0">
                <a:solidFill>
                  <a:srgbClr val="0063A8"/>
                </a:solidFill>
              </a:rPr>
              <a:t>   |</a:t>
            </a:r>
            <a:r>
              <a:rPr lang="en-US" sz="850" baseline="0" dirty="0">
                <a:solidFill>
                  <a:srgbClr val="0063A8"/>
                </a:solidFill>
              </a:rPr>
              <a:t>  </a:t>
            </a:r>
            <a:r>
              <a:rPr lang="en-US" sz="850" baseline="0" dirty="0" err="1">
                <a:solidFill>
                  <a:srgbClr val="0063A8"/>
                </a:solidFill>
              </a:rPr>
              <a:t>Wespath</a:t>
            </a:r>
            <a:endParaRPr lang="en-US" sz="850" dirty="0">
              <a:solidFill>
                <a:srgbClr val="0063A8"/>
              </a:solidFill>
            </a:endParaRPr>
          </a:p>
        </p:txBody>
      </p:sp>
      <p:cxnSp>
        <p:nvCxnSpPr>
          <p:cNvPr id="22" name="Straight Connector 21"/>
          <p:cNvCxnSpPr/>
          <p:nvPr userDrawn="1"/>
        </p:nvCxnSpPr>
        <p:spPr>
          <a:xfrm>
            <a:off x="453640" y="4903230"/>
            <a:ext cx="8686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Placeholder 12"/>
          <p:cNvSpPr>
            <a:spLocks noGrp="1"/>
          </p:cNvSpPr>
          <p:nvPr>
            <p:ph type="title"/>
          </p:nvPr>
        </p:nvSpPr>
        <p:spPr>
          <a:xfrm>
            <a:off x="457200" y="273558"/>
            <a:ext cx="8229600" cy="857250"/>
          </a:xfrm>
          <a:prstGeom prst="rect">
            <a:avLst/>
          </a:prstGeom>
        </p:spPr>
        <p:txBody>
          <a:bodyPr vert="horz" lIns="0" tIns="45720" rIns="91440" bIns="45720" rtlCol="0" anchor="t" anchorCtr="0">
            <a:noAutofit/>
          </a:bodyPr>
          <a:lstStyle/>
          <a:p>
            <a:r>
              <a:rPr lang="en-US" dirty="0"/>
              <a:t>Click to edit Master title style</a:t>
            </a:r>
          </a:p>
        </p:txBody>
      </p:sp>
      <p:sp>
        <p:nvSpPr>
          <p:cNvPr id="25" name="Text Placeholder 13"/>
          <p:cNvSpPr>
            <a:spLocks noGrp="1"/>
          </p:cNvSpPr>
          <p:nvPr>
            <p:ph type="body" idx="1"/>
          </p:nvPr>
        </p:nvSpPr>
        <p:spPr>
          <a:xfrm>
            <a:off x="457200" y="1200150"/>
            <a:ext cx="8229600" cy="3394075"/>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438400" y="4903230"/>
            <a:ext cx="2362200" cy="223345"/>
          </a:xfrm>
          <a:prstGeom prst="rect">
            <a:avLst/>
          </a:prstGeom>
          <a:noFill/>
        </p:spPr>
        <p:txBody>
          <a:bodyPr wrap="square" lIns="0" rIns="0" rtlCol="0">
            <a:spAutoFit/>
          </a:bodyPr>
          <a:lstStyle/>
          <a:p>
            <a:fld id="{F67FDE52-6A8F-4095-8D9D-C1290A2164E7}" type="slidenum">
              <a:rPr lang="en-US" sz="850" smtClean="0">
                <a:solidFill>
                  <a:srgbClr val="0063A8"/>
                </a:solidFill>
              </a:rPr>
              <a:pPr/>
              <a:t>‹#›</a:t>
            </a:fld>
            <a:r>
              <a:rPr lang="en-US" sz="850" dirty="0">
                <a:solidFill>
                  <a:srgbClr val="0063A8"/>
                </a:solidFill>
              </a:rPr>
              <a:t>   |</a:t>
            </a:r>
            <a:r>
              <a:rPr lang="en-US" sz="850" baseline="0" dirty="0">
                <a:solidFill>
                  <a:srgbClr val="0063A8"/>
                </a:solidFill>
              </a:rPr>
              <a:t>  </a:t>
            </a:r>
            <a:r>
              <a:rPr lang="en-US" sz="850" baseline="0" dirty="0" err="1">
                <a:solidFill>
                  <a:srgbClr val="0063A8"/>
                </a:solidFill>
              </a:rPr>
              <a:t>Wespath</a:t>
            </a:r>
            <a:endParaRPr lang="en-US" sz="850" dirty="0">
              <a:solidFill>
                <a:srgbClr val="0063A8"/>
              </a:solidFill>
            </a:endParaRPr>
          </a:p>
        </p:txBody>
      </p:sp>
      <p:sp>
        <p:nvSpPr>
          <p:cNvPr id="27" name="Rectangle 26"/>
          <p:cNvSpPr/>
          <p:nvPr userDrawn="1"/>
        </p:nvSpPr>
        <p:spPr>
          <a:xfrm>
            <a:off x="457200" y="945456"/>
            <a:ext cx="8686800" cy="45761"/>
          </a:xfrm>
          <a:prstGeom prst="rect">
            <a:avLst/>
          </a:prstGeom>
          <a:gradFill>
            <a:gsLst>
              <a:gs pos="0">
                <a:srgbClr val="8D0034"/>
              </a:gs>
              <a:gs pos="100000">
                <a:srgbClr val="0063A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Connector 27"/>
          <p:cNvCxnSpPr/>
          <p:nvPr userDrawn="1"/>
        </p:nvCxnSpPr>
        <p:spPr>
          <a:xfrm>
            <a:off x="453640" y="4903230"/>
            <a:ext cx="8686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49038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4" r:id="rId3"/>
    <p:sldLayoutId id="2147483667" r:id="rId4"/>
    <p:sldLayoutId id="2147483652" r:id="rId5"/>
    <p:sldLayoutId id="2147483653" r:id="rId6"/>
    <p:sldLayoutId id="2147483665" r:id="rId7"/>
    <p:sldLayoutId id="2147483699" r:id="rId8"/>
    <p:sldLayoutId id="2147483703" r:id="rId9"/>
    <p:sldLayoutId id="2147483661" r:id="rId10"/>
  </p:sldLayoutIdLst>
  <p:txStyles>
    <p:titleStyle>
      <a:lvl1pPr algn="l" defTabSz="914400" rtl="0" eaLnBrk="1" latinLnBrk="0" hangingPunct="1">
        <a:spcBef>
          <a:spcPct val="0"/>
        </a:spcBef>
        <a:buNone/>
        <a:defRPr lang="en-US" sz="3600" b="0" kern="1200" dirty="0">
          <a:solidFill>
            <a:srgbClr val="0063A8"/>
          </a:solidFill>
          <a:latin typeface="+mj-lt"/>
          <a:ea typeface="+mj-ea"/>
          <a:cs typeface="+mj-cs"/>
        </a:defRPr>
      </a:lvl1pPr>
    </p:titleStyle>
    <p:bodyStyle>
      <a:lvl1pPr marL="342900" indent="-342900" algn="l" defTabSz="914400" rtl="0" eaLnBrk="1" latinLnBrk="0" hangingPunct="1">
        <a:spcBef>
          <a:spcPts val="576"/>
        </a:spcBef>
        <a:buClr>
          <a:srgbClr val="0063A8"/>
        </a:buClr>
        <a:buFont typeface="Arial" panose="020B0604020202020204" pitchFamily="34" charset="0"/>
        <a:buChar char="•"/>
        <a:defRPr sz="2800" kern="1200">
          <a:solidFill>
            <a:schemeClr val="tx1"/>
          </a:solidFill>
          <a:latin typeface="+mn-lt"/>
          <a:ea typeface="+mn-ea"/>
          <a:cs typeface="+mn-cs"/>
        </a:defRPr>
      </a:lvl1pPr>
      <a:lvl2pPr marL="694944" indent="-347472" algn="l" defTabSz="914400" rtl="0" eaLnBrk="1" latinLnBrk="0" hangingPunct="1">
        <a:spcBef>
          <a:spcPct val="20000"/>
        </a:spcBef>
        <a:buClr>
          <a:srgbClr val="0063A8"/>
        </a:buClr>
        <a:buFont typeface="Arial" panose="020B0604020202020204" pitchFamily="34" charset="0"/>
        <a:buChar char="–"/>
        <a:defRPr sz="2000" kern="1200">
          <a:solidFill>
            <a:schemeClr val="tx1"/>
          </a:solidFill>
          <a:latin typeface="+mn-lt"/>
          <a:ea typeface="+mn-ea"/>
          <a:cs typeface="+mn-cs"/>
        </a:defRPr>
      </a:lvl2pPr>
      <a:lvl3pPr marL="923544" indent="-228600" algn="l" defTabSz="914400" rtl="0" eaLnBrk="1" latinLnBrk="0" hangingPunct="1">
        <a:spcBef>
          <a:spcPct val="20000"/>
        </a:spcBef>
        <a:buClr>
          <a:srgbClr val="0063A8"/>
        </a:buClr>
        <a:buFont typeface="Wingdings" panose="05000000000000000000" pitchFamily="2" charset="2"/>
        <a:buChar char="§"/>
        <a:defRPr sz="1800" kern="1200">
          <a:solidFill>
            <a:schemeClr val="tx1"/>
          </a:solidFill>
          <a:latin typeface="+mn-lt"/>
          <a:ea typeface="+mn-ea"/>
          <a:cs typeface="+mn-cs"/>
        </a:defRPr>
      </a:lvl3pPr>
      <a:lvl4pPr marL="1152144" indent="-228600" algn="l" defTabSz="914400" rtl="0" eaLnBrk="1" latinLnBrk="0" hangingPunct="1">
        <a:spcBef>
          <a:spcPct val="20000"/>
        </a:spcBef>
        <a:buClr>
          <a:srgbClr val="0063A8"/>
        </a:buClr>
        <a:buSzPct val="75000"/>
        <a:buFont typeface="Wingdings" panose="05000000000000000000" pitchFamily="2" charset="2"/>
        <a:buChar char="v"/>
        <a:defRPr sz="1600" kern="1200">
          <a:solidFill>
            <a:srgbClr val="0063A8"/>
          </a:solidFill>
          <a:latin typeface="+mn-lt"/>
          <a:ea typeface="+mn-ea"/>
          <a:cs typeface="+mn-cs"/>
        </a:defRPr>
      </a:lvl4pPr>
      <a:lvl5pPr marL="1380744" indent="-228600" algn="l" defTabSz="914400" rtl="0" eaLnBrk="1" latinLnBrk="0" hangingPunct="1">
        <a:spcBef>
          <a:spcPts val="384"/>
        </a:spcBef>
        <a:buClr>
          <a:srgbClr val="0063A8"/>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9000">
              <a:srgbClr val="66A1CB"/>
            </a:gs>
            <a:gs pos="53000">
              <a:srgbClr val="0063A8"/>
            </a:gs>
            <a:gs pos="93000">
              <a:srgbClr val="003B65"/>
            </a:gs>
          </a:gsLst>
          <a:lin ang="2700000" scaled="0"/>
        </a:grad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533400" y="514350"/>
            <a:ext cx="8138160" cy="3886200"/>
          </a:xfrm>
          <a:prstGeom prst="rect">
            <a:avLst/>
          </a:prstGeom>
        </p:spPr>
        <p:txBody>
          <a:bodyPr anchor="ctr" anchorCtr="0">
            <a:noAutofit/>
          </a:bodyPr>
          <a:lstStyle>
            <a:lvl1pPr algn="ctr" defTabSz="914400" rtl="0" eaLnBrk="1" latinLnBrk="0" hangingPunct="1">
              <a:spcBef>
                <a:spcPct val="0"/>
              </a:spcBef>
              <a:buNone/>
              <a:defRPr lang="en-US" sz="3300" b="0"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dirty="0"/>
              <a:t>Click to edit Master title style</a:t>
            </a:r>
          </a:p>
        </p:txBody>
      </p:sp>
    </p:spTree>
    <p:extLst>
      <p:ext uri="{BB962C8B-B14F-4D97-AF65-F5344CB8AC3E}">
        <p14:creationId xmlns:p14="http://schemas.microsoft.com/office/powerpoint/2010/main" val="1397177708"/>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lang="en-US" sz="4000" b="1" kern="1200" dirty="0">
          <a:solidFill>
            <a:schemeClr val="bg1"/>
          </a:solidFill>
          <a:effectLst>
            <a:outerShdw blurRad="38100" dist="38100" dir="2700000" algn="tl">
              <a:srgbClr val="000000">
                <a:alpha val="43137"/>
              </a:srgbClr>
            </a:outerShdw>
          </a:effectLst>
          <a:latin typeface="+mn-lt"/>
          <a:ea typeface="+mn-ea"/>
          <a:cs typeface="+mn-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694944"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923544" indent="-228600" algn="l" defTabSz="914400" rtl="0" eaLnBrk="1" latinLnBrk="0" hangingPunct="1">
        <a:spcBef>
          <a:spcPct val="20000"/>
        </a:spcBef>
        <a:buFont typeface="Wingdings" panose="05000000000000000000" pitchFamily="2" charset="2"/>
        <a:buChar char="§"/>
        <a:defRPr sz="1800" kern="1200">
          <a:solidFill>
            <a:schemeClr val="bg1"/>
          </a:solidFill>
          <a:latin typeface="+mn-lt"/>
          <a:ea typeface="+mn-ea"/>
          <a:cs typeface="+mn-cs"/>
        </a:defRPr>
      </a:lvl3pPr>
      <a:lvl4pPr marL="1152144" indent="-228600" algn="l" defTabSz="914400" rtl="0" eaLnBrk="1" latinLnBrk="0" hangingPunct="1">
        <a:spcBef>
          <a:spcPct val="20000"/>
        </a:spcBef>
        <a:buFont typeface="Times New Roman" panose="02020603050405020304" pitchFamily="18" charset="0"/>
        <a:buChar char="♦"/>
        <a:defRPr sz="1600" kern="1200">
          <a:solidFill>
            <a:schemeClr val="bg1"/>
          </a:solidFill>
          <a:latin typeface="+mn-lt"/>
          <a:ea typeface="+mn-ea"/>
          <a:cs typeface="+mn-cs"/>
        </a:defRPr>
      </a:lvl4pPr>
      <a:lvl5pPr marL="1380744"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340864" y="3611880"/>
            <a:ext cx="6488113" cy="1219200"/>
          </a:xfrm>
        </p:spPr>
        <p:txBody>
          <a:bodyPr/>
          <a:lstStyle/>
          <a:p>
            <a:pPr>
              <a:lnSpc>
                <a:spcPts val="3900"/>
              </a:lnSpc>
            </a:pPr>
            <a:r>
              <a:rPr lang="en-US" dirty="0"/>
              <a:t>Introducing:</a:t>
            </a:r>
            <a:br>
              <a:rPr lang="en-US" dirty="0"/>
            </a:br>
            <a:r>
              <a:rPr lang="en-US" dirty="0"/>
              <a:t> HealthFlex for 2022</a:t>
            </a:r>
          </a:p>
        </p:txBody>
      </p:sp>
      <p:sp>
        <p:nvSpPr>
          <p:cNvPr id="9" name="Text Placeholder 3"/>
          <p:cNvSpPr>
            <a:spLocks noGrp="1"/>
          </p:cNvSpPr>
          <p:nvPr>
            <p:ph type="body" sz="quarter" idx="10"/>
          </p:nvPr>
        </p:nvSpPr>
        <p:spPr>
          <a:xfrm>
            <a:off x="4953000" y="2980944"/>
            <a:ext cx="4191000" cy="365760"/>
          </a:xfrm>
        </p:spPr>
        <p:txBody>
          <a:bodyPr/>
          <a:lstStyle/>
          <a:p>
            <a:r>
              <a:rPr lang="en-US" dirty="0"/>
              <a:t>HealthFlex for West Virginia</a:t>
            </a:r>
          </a:p>
        </p:txBody>
      </p:sp>
    </p:spTree>
    <p:extLst>
      <p:ext uri="{BB962C8B-B14F-4D97-AF65-F5344CB8AC3E}">
        <p14:creationId xmlns:p14="http://schemas.microsoft.com/office/powerpoint/2010/main" val="1174839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744"/>
            <a:ext cx="8229600" cy="640080"/>
          </a:xfrm>
        </p:spPr>
        <p:txBody>
          <a:bodyPr/>
          <a:lstStyle/>
          <a:p>
            <a:r>
              <a:rPr lang="en-US" spc="-70" dirty="0">
                <a:latin typeface="Calibri" panose="020F0502020204030204" pitchFamily="34" charset="0"/>
              </a:rPr>
              <a:t>HealthFlex Plans</a:t>
            </a:r>
          </a:p>
        </p:txBody>
      </p:sp>
      <p:sp>
        <p:nvSpPr>
          <p:cNvPr id="4" name="Rectangle 3"/>
          <p:cNvSpPr/>
          <p:nvPr/>
        </p:nvSpPr>
        <p:spPr>
          <a:xfrm>
            <a:off x="457200" y="4629150"/>
            <a:ext cx="8488017" cy="261610"/>
          </a:xfrm>
          <a:prstGeom prst="rect">
            <a:avLst/>
          </a:prstGeom>
        </p:spPr>
        <p:txBody>
          <a:bodyPr wrap="square">
            <a:spAutoFit/>
          </a:bodyPr>
          <a:lstStyle/>
          <a:p>
            <a:pPr algn="ctr"/>
            <a:r>
              <a:rPr lang="en-US" sz="1100" b="1" dirty="0">
                <a:latin typeface="Calibri" panose="020F0502020204030204" pitchFamily="34" charset="0"/>
              </a:rPr>
              <a:t>Deductibles illustrated above assume participant and covered spouse (if applicable) meet HealthQuotient (HQ) incentive requirement.</a:t>
            </a:r>
          </a:p>
        </p:txBody>
      </p:sp>
      <p:graphicFrame>
        <p:nvGraphicFramePr>
          <p:cNvPr id="6" name="Table 5"/>
          <p:cNvGraphicFramePr>
            <a:graphicFrameLocks noGrp="1"/>
          </p:cNvGraphicFramePr>
          <p:nvPr>
            <p:extLst>
              <p:ext uri="{D42A27DB-BD31-4B8C-83A1-F6EECF244321}">
                <p14:modId xmlns:p14="http://schemas.microsoft.com/office/powerpoint/2010/main" val="3342427755"/>
              </p:ext>
            </p:extLst>
          </p:nvPr>
        </p:nvGraphicFramePr>
        <p:xfrm>
          <a:off x="478466" y="1729524"/>
          <a:ext cx="8513134" cy="291084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106494">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94335">
                <a:tc>
                  <a:txBody>
                    <a:bodyPr/>
                    <a:lstStyle/>
                    <a:p>
                      <a:pPr algn="l"/>
                      <a:r>
                        <a:rPr lang="en-US" sz="1000" b="0" i="0" u="none" strike="noStrike" baseline="0" dirty="0">
                          <a:solidFill>
                            <a:schemeClr val="tx1"/>
                          </a:solidFill>
                          <a:latin typeface="+mn-lt"/>
                        </a:rPr>
                        <a:t>Health Account</a:t>
                      </a:r>
                    </a:p>
                    <a:p>
                      <a:pPr algn="l"/>
                      <a:r>
                        <a:rPr lang="en-US" sz="1000" b="0" i="0" u="none" strike="noStrike" baseline="0" dirty="0">
                          <a:solidFill>
                            <a:schemeClr val="tx1"/>
                          </a:solidFill>
                          <a:latin typeface="+mn-lt"/>
                          <a:cs typeface="+mn-cs"/>
                        </a:rPr>
                        <a:t>Employer Contributions</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b="0" i="0" u="none" strike="noStrike" kern="1200" baseline="0" dirty="0">
                          <a:solidFill>
                            <a:schemeClr val="tx1"/>
                          </a:solidFill>
                          <a:latin typeface="+mn-lt"/>
                          <a:ea typeface="+mn-ea"/>
                          <a:cs typeface="+mn-cs"/>
                        </a:rPr>
                        <a:t>$750 for 1 person</a:t>
                      </a:r>
                    </a:p>
                    <a:p>
                      <a:r>
                        <a:rPr lang="en-US" sz="1000" b="0" i="0" u="none" strike="noStrike" kern="1200" baseline="0" dirty="0">
                          <a:solidFill>
                            <a:schemeClr val="tx1"/>
                          </a:solidFill>
                          <a:latin typeface="+mn-lt"/>
                          <a:ea typeface="+mn-ea"/>
                          <a:cs typeface="+mn-cs"/>
                        </a:rPr>
                        <a:t>$</a:t>
                      </a:r>
                      <a:r>
                        <a:rPr lang="en-US" sz="1000" b="0" i="0" u="none" strike="noStrike" kern="1200" spc="-30" baseline="0" dirty="0">
                          <a:solidFill>
                            <a:schemeClr val="tx1"/>
                          </a:solidFill>
                          <a:latin typeface="+mn-lt"/>
                          <a:ea typeface="+mn-ea"/>
                          <a:cs typeface="+mn-cs"/>
                        </a:rPr>
                        <a:t>1,500 for &gt; 1 person</a:t>
                      </a:r>
                      <a:endParaRPr lang="en-US" sz="1000" b="0" spc="-30" baseline="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$500 for 1 person</a:t>
                      </a:r>
                    </a:p>
                    <a:p>
                      <a:r>
                        <a:rPr lang="en-US" sz="1000" b="0" i="0" u="none" strike="noStrike" kern="1200" baseline="0" dirty="0">
                          <a:solidFill>
                            <a:schemeClr val="tx1"/>
                          </a:solidFill>
                          <a:latin typeface="+mn-lt"/>
                          <a:ea typeface="+mn-ea"/>
                          <a:cs typeface="+mn-cs"/>
                        </a:rPr>
                        <a:t>$1,000 for &gt; 1 person</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r>
                        <a:rPr lang="en-US" sz="1000" b="0" i="0" u="none" strike="noStrike" kern="1200" baseline="0" dirty="0">
                          <a:solidFill>
                            <a:schemeClr val="tx1"/>
                          </a:solidFill>
                          <a:latin typeface="+mn-lt"/>
                          <a:ea typeface="+mn-ea"/>
                          <a:cs typeface="+mn-cs"/>
                        </a:rPr>
                        <a:t>None</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$1,000  for 1 person</a:t>
                      </a:r>
                    </a:p>
                    <a:p>
                      <a:r>
                        <a:rPr lang="en-US" sz="1000" b="0" i="0" u="none" strike="noStrike" kern="1200" baseline="0" dirty="0">
                          <a:solidFill>
                            <a:schemeClr val="tx1"/>
                          </a:solidFill>
                          <a:latin typeface="+mn-lt"/>
                          <a:ea typeface="+mn-ea"/>
                          <a:cs typeface="+mn-cs"/>
                        </a:rPr>
                        <a:t>$2,000 for &gt;1 person</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r>
                        <a:rPr lang="en-US" sz="1000" b="0" i="0" u="none" strike="noStrike" baseline="0" dirty="0">
                          <a:solidFill>
                            <a:schemeClr val="tx1"/>
                          </a:solidFill>
                          <a:latin typeface="+mn-lt"/>
                        </a:rPr>
                        <a:t>$250 for 1 person</a:t>
                      </a:r>
                    </a:p>
                    <a:p>
                      <a:pPr algn="l"/>
                      <a:r>
                        <a:rPr lang="en-US" sz="1000" b="0" i="0" u="none" strike="noStrike" baseline="0" dirty="0">
                          <a:solidFill>
                            <a:schemeClr val="tx1"/>
                          </a:solidFill>
                          <a:latin typeface="+mn-lt"/>
                        </a:rPr>
                        <a:t>$500 for &gt;1 person</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None</a:t>
                      </a:r>
                      <a:endParaRPr lang="en-US" sz="1000" b="0" dirty="0">
                        <a:solidFill>
                          <a:schemeClr val="tx1"/>
                        </a:solidFill>
                        <a:latin typeface="+mn-lt"/>
                        <a:cs typeface="Calibri" panose="020F0502020204030204" pitchFamily="34" charset="0"/>
                      </a:endParaRPr>
                    </a:p>
                    <a:p>
                      <a:pPr algn="l"/>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0"/>
                  </a:ext>
                </a:extLst>
              </a:tr>
              <a:tr h="198120">
                <a:tc rowSpan="2">
                  <a:txBody>
                    <a:bodyPr/>
                    <a:lstStyle/>
                    <a:p>
                      <a:r>
                        <a:rPr lang="en-US" sz="1000" b="0" i="0" u="none" strike="noStrike" kern="1200" baseline="0" dirty="0">
                          <a:solidFill>
                            <a:schemeClr val="tx1"/>
                          </a:solidFill>
                          <a:latin typeface="+mn-lt"/>
                          <a:ea typeface="+mn-ea"/>
                          <a:cs typeface="+mn-cs"/>
                        </a:rPr>
                        <a:t>Deductible</a:t>
                      </a:r>
                    </a:p>
                    <a:p>
                      <a:r>
                        <a:rPr lang="en-US" sz="1000" b="0" i="0" u="none" strike="noStrike" kern="1200" baseline="0" dirty="0">
                          <a:solidFill>
                            <a:schemeClr val="tx1"/>
                          </a:solidFill>
                          <a:latin typeface="+mn-lt"/>
                          <a:ea typeface="+mn-ea"/>
                          <a:cs typeface="+mn-cs"/>
                        </a:rPr>
                        <a:t>You pay all</a:t>
                      </a:r>
                      <a:endParaRPr lang="en-US" sz="1000" b="0" dirty="0">
                        <a:solidFill>
                          <a:schemeClr val="tx1"/>
                        </a:solidFill>
                        <a:latin typeface="+mn-lt"/>
                        <a:cs typeface="Calibri" panose="020F0502020204030204" pitchFamily="34" charset="0"/>
                      </a:endParaRPr>
                    </a:p>
                  </a:txBody>
                  <a:tcPr marL="45720" marR="0">
                    <a:lnL w="19050" cap="flat" cmpd="sng" algn="ctr">
                      <a:solidFill>
                        <a:srgbClr val="8D0034"/>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b="0" i="0" u="none" strike="noStrike" kern="1200" baseline="0" dirty="0">
                          <a:solidFill>
                            <a:schemeClr val="tx1"/>
                          </a:solidFill>
                          <a:latin typeface="+mn-lt"/>
                          <a:ea typeface="+mn-ea"/>
                          <a:cs typeface="+mn-cs"/>
                        </a:rPr>
                        <a:t>$1,500 per person</a:t>
                      </a:r>
                    </a:p>
                    <a:p>
                      <a:r>
                        <a:rPr lang="en-US" sz="1000" b="0" i="0" u="none" strike="noStrike" kern="1200" baseline="0" dirty="0">
                          <a:solidFill>
                            <a:schemeClr val="tx1"/>
                          </a:solidFill>
                          <a:latin typeface="+mn-lt"/>
                          <a:ea typeface="+mn-ea"/>
                          <a:cs typeface="+mn-cs"/>
                        </a:rPr>
                        <a:t>$3,000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$2,000 per person</a:t>
                      </a:r>
                    </a:p>
                    <a:p>
                      <a:r>
                        <a:rPr lang="en-US" sz="1000" b="0" i="0" u="none" strike="noStrike" kern="1200" baseline="0" dirty="0">
                          <a:solidFill>
                            <a:schemeClr val="tx1"/>
                          </a:solidFill>
                          <a:latin typeface="+mn-lt"/>
                          <a:ea typeface="+mn-ea"/>
                          <a:cs typeface="+mn-cs"/>
                        </a:rPr>
                        <a:t>$4,000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$3,000 per person</a:t>
                      </a:r>
                    </a:p>
                    <a:p>
                      <a:r>
                        <a:rPr lang="en-US" sz="1000" b="0" i="0" u="none" strike="noStrike" kern="1200" baseline="0" dirty="0">
                          <a:solidFill>
                            <a:schemeClr val="tx1"/>
                          </a:solidFill>
                          <a:latin typeface="+mn-lt"/>
                          <a:ea typeface="+mn-ea"/>
                          <a:cs typeface="+mn-cs"/>
                        </a:rPr>
                        <a:t>$6,000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rowSpan="2">
                  <a:txBody>
                    <a:bodyPr/>
                    <a:lstStyle/>
                    <a:p>
                      <a:r>
                        <a:rPr lang="en-US" sz="1000" b="0" i="0" u="none" strike="noStrike" kern="1200" baseline="0" dirty="0">
                          <a:solidFill>
                            <a:schemeClr val="tx1"/>
                          </a:solidFill>
                          <a:latin typeface="+mn-lt"/>
                          <a:ea typeface="+mn-ea"/>
                          <a:cs typeface="+mn-cs"/>
                        </a:rPr>
                        <a:t>$2,000 per person</a:t>
                      </a:r>
                    </a:p>
                    <a:p>
                      <a:r>
                        <a:rPr lang="en-US" sz="1000" b="0" i="0" u="none" strike="noStrike" kern="1200" baseline="0" dirty="0">
                          <a:solidFill>
                            <a:schemeClr val="tx1"/>
                          </a:solidFill>
                          <a:latin typeface="+mn-lt"/>
                          <a:ea typeface="+mn-ea"/>
                          <a:cs typeface="+mn-cs"/>
                        </a:rPr>
                        <a:t>$4,000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rowSpan="2">
                  <a:txBody>
                    <a:bodyPr/>
                    <a:lstStyle/>
                    <a:p>
                      <a:r>
                        <a:rPr lang="en-US" sz="1000" b="0" i="0" u="none" strike="noStrike" kern="1200" baseline="0" dirty="0">
                          <a:solidFill>
                            <a:schemeClr val="tx1"/>
                          </a:solidFill>
                          <a:latin typeface="+mn-lt"/>
                          <a:ea typeface="+mn-ea"/>
                          <a:cs typeface="+mn-cs"/>
                        </a:rPr>
                        <a:t>$3,000 per person</a:t>
                      </a:r>
                    </a:p>
                    <a:p>
                      <a:r>
                        <a:rPr lang="en-US" sz="1000" b="0" i="0" u="none" strike="noStrike" kern="1200" baseline="0" dirty="0">
                          <a:solidFill>
                            <a:schemeClr val="tx1"/>
                          </a:solidFill>
                          <a:latin typeface="+mn-lt"/>
                          <a:ea typeface="+mn-ea"/>
                          <a:cs typeface="+mn-cs"/>
                        </a:rPr>
                        <a:t>$6,000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rowSpan="2">
                  <a:txBody>
                    <a:bodyPr/>
                    <a:lstStyle/>
                    <a:p>
                      <a:r>
                        <a:rPr lang="en-US" sz="1000" b="0" i="0" u="none" strike="noStrike" kern="1200" baseline="0" dirty="0">
                          <a:solidFill>
                            <a:schemeClr val="tx1"/>
                          </a:solidFill>
                          <a:latin typeface="+mn-lt"/>
                          <a:ea typeface="+mn-ea"/>
                          <a:cs typeface="+mn-cs"/>
                        </a:rPr>
                        <a:t>$1,000 per person</a:t>
                      </a:r>
                    </a:p>
                    <a:p>
                      <a:r>
                        <a:rPr lang="en-US" sz="1000" b="0" i="0" u="none" strike="noStrike" kern="1200" baseline="0" dirty="0">
                          <a:solidFill>
                            <a:schemeClr val="tx1"/>
                          </a:solidFill>
                          <a:latin typeface="+mn-lt"/>
                          <a:ea typeface="+mn-ea"/>
                          <a:cs typeface="+mn-cs"/>
                        </a:rPr>
                        <a:t>$2,000 per family</a:t>
                      </a:r>
                      <a:endParaRPr lang="en-US" sz="1000" b="0" dirty="0">
                        <a:solidFill>
                          <a:schemeClr val="tx1"/>
                        </a:solidFill>
                        <a:latin typeface="+mn-lt"/>
                        <a:cs typeface="Calibri" panose="020F0502020204030204" pitchFamily="34" charset="0"/>
                      </a:endParaRPr>
                    </a:p>
                    <a:p>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19050" cap="flat" cmpd="sng" algn="ctr">
                      <a:solidFill>
                        <a:srgbClr val="8D0034"/>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1"/>
                  </a:ext>
                </a:extLst>
              </a:tr>
              <a:tr h="198120">
                <a:tc vMerge="1">
                  <a:txBody>
                    <a:bodyPr/>
                    <a:lstStyle/>
                    <a:p>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gridSpan="3">
                  <a:txBody>
                    <a:bodyPr/>
                    <a:lstStyle/>
                    <a:p>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hMerge="1">
                  <a:txBody>
                    <a:bodyPr/>
                    <a:lstStyle/>
                    <a:p>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DCB93"/>
                    </a:solidFill>
                  </a:tcPr>
                </a:tc>
                <a:tc hMerge="1">
                  <a:txBody>
                    <a:bodyPr/>
                    <a:lstStyle/>
                    <a:p>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DCB93"/>
                    </a:solidFill>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2"/>
                  </a:ext>
                </a:extLst>
              </a:tr>
              <a:tr h="489801">
                <a:tc>
                  <a:txBody>
                    <a:bodyPr/>
                    <a:lstStyle/>
                    <a:p>
                      <a:r>
                        <a:rPr lang="en-US" sz="1000" b="0" i="0" u="none" strike="noStrike" kern="1200" baseline="0" dirty="0">
                          <a:solidFill>
                            <a:schemeClr val="tx1"/>
                          </a:solidFill>
                          <a:latin typeface="+mn-lt"/>
                          <a:ea typeface="+mn-ea"/>
                          <a:cs typeface="+mn-cs"/>
                        </a:rPr>
                        <a:t>Co-insurance</a:t>
                      </a:r>
                    </a:p>
                    <a:p>
                      <a:r>
                        <a:rPr lang="en-US" sz="1000" b="0" i="0" u="none" strike="noStrike" kern="1200" baseline="0" dirty="0">
                          <a:solidFill>
                            <a:schemeClr val="tx1"/>
                          </a:solidFill>
                          <a:latin typeface="+mn-lt"/>
                          <a:ea typeface="+mn-ea"/>
                          <a:cs typeface="+mn-cs"/>
                        </a:rPr>
                        <a:t>You pay part</a:t>
                      </a:r>
                    </a:p>
                    <a:p>
                      <a:r>
                        <a:rPr lang="en-US" sz="1000" b="0" i="0" u="none" strike="noStrike" kern="1200" baseline="0" dirty="0">
                          <a:solidFill>
                            <a:schemeClr val="tx1"/>
                          </a:solidFill>
                          <a:latin typeface="+mn-lt"/>
                          <a:ea typeface="+mn-ea"/>
                          <a:cs typeface="+mn-cs"/>
                        </a:rPr>
                        <a:t>(Plan pays │ You pay)</a:t>
                      </a:r>
                      <a:endParaRPr lang="en-US" sz="1000" b="0" dirty="0">
                        <a:solidFill>
                          <a:schemeClr val="tx1"/>
                        </a:solidFill>
                        <a:latin typeface="+mn-lt"/>
                        <a:cs typeface="Calibri" panose="020F0502020204030204" pitchFamily="34" charset="0"/>
                      </a:endParaRPr>
                    </a:p>
                  </a:txBody>
                  <a:tcPr marL="45720" marR="0">
                    <a:lnL w="19050" cap="flat" cmpd="sng" algn="ctr">
                      <a:solidFill>
                        <a:srgbClr val="8D0034"/>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b="0" i="0" u="none" strike="noStrike" kern="1200" baseline="0" dirty="0">
                          <a:solidFill>
                            <a:schemeClr val="tx1"/>
                          </a:solidFill>
                          <a:latin typeface="+mn-lt"/>
                          <a:ea typeface="+mn-ea"/>
                          <a:cs typeface="+mn-cs"/>
                        </a:rPr>
                        <a:t>80% │ 20%</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70% │ 30%</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40% │ 60%</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80% │ 20%</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r>
                        <a:rPr lang="en-US" sz="1000" b="0" i="0" u="none" strike="noStrike" kern="1200" baseline="0" dirty="0">
                          <a:solidFill>
                            <a:schemeClr val="tx1"/>
                          </a:solidFill>
                          <a:latin typeface="+mn-lt"/>
                          <a:ea typeface="+mn-ea"/>
                          <a:cs typeface="+mn-cs"/>
                        </a:rPr>
                        <a:t>50% │ 50%</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80% │ 20%</a:t>
                      </a:r>
                      <a:endParaRPr lang="en-US" sz="1000" b="0" dirty="0">
                        <a:solidFill>
                          <a:schemeClr val="tx1"/>
                        </a:solidFill>
                        <a:latin typeface="+mn-lt"/>
                        <a:cs typeface="Calibri" panose="020F0502020204030204" pitchFamily="34" charset="0"/>
                      </a:endParaRPr>
                    </a:p>
                    <a:p>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19050" cap="flat" cmpd="sng" algn="ctr">
                      <a:solidFill>
                        <a:srgbClr val="8D0034"/>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3"/>
                  </a:ext>
                </a:extLst>
              </a:tr>
              <a:tr h="396240">
                <a:tc>
                  <a:txBody>
                    <a:bodyPr/>
                    <a:lstStyle/>
                    <a:p>
                      <a:r>
                        <a:rPr lang="en-US" sz="1000" b="0" i="0" u="none" strike="noStrike" kern="1200" baseline="0" dirty="0">
                          <a:solidFill>
                            <a:schemeClr val="tx1"/>
                          </a:solidFill>
                          <a:latin typeface="+mn-lt"/>
                          <a:ea typeface="+mn-ea"/>
                          <a:cs typeface="+mn-cs"/>
                        </a:rPr>
                        <a:t>Out-of-Pocket Max (OOP)</a:t>
                      </a:r>
                    </a:p>
                    <a:p>
                      <a:r>
                        <a:rPr lang="en-US" sz="1000" b="0" i="0" u="none" strike="noStrike" kern="1200" baseline="0" dirty="0">
                          <a:solidFill>
                            <a:schemeClr val="tx1"/>
                          </a:solidFill>
                          <a:latin typeface="+mn-lt"/>
                          <a:ea typeface="+mn-ea"/>
                          <a:cs typeface="+mn-cs"/>
                        </a:rPr>
                        <a:t>After this, plan pays all</a:t>
                      </a:r>
                      <a:endParaRPr lang="en-US" sz="1000" b="0" dirty="0">
                        <a:solidFill>
                          <a:schemeClr val="tx1"/>
                        </a:solidFill>
                        <a:latin typeface="+mn-lt"/>
                        <a:cs typeface="Calibri" panose="020F0502020204030204" pitchFamily="34" charset="0"/>
                      </a:endParaRPr>
                    </a:p>
                  </a:txBody>
                  <a:tcPr marL="45720" marR="0">
                    <a:lnL w="19050" cap="flat" cmpd="sng" algn="ctr">
                      <a:solidFill>
                        <a:srgbClr val="8D0034"/>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000" b="0" i="0" u="none" strike="noStrike" kern="1200" baseline="0" dirty="0">
                          <a:solidFill>
                            <a:schemeClr val="tx1"/>
                          </a:solidFill>
                          <a:latin typeface="+mn-lt"/>
                          <a:ea typeface="+mn-ea"/>
                          <a:cs typeface="+mn-cs"/>
                        </a:rPr>
                        <a:t>$5,000 per person</a:t>
                      </a:r>
                    </a:p>
                    <a:p>
                      <a:r>
                        <a:rPr lang="en-US" sz="1000" b="0" i="0" u="none" strike="noStrike" kern="1200" baseline="0" dirty="0">
                          <a:solidFill>
                            <a:schemeClr val="tx1"/>
                          </a:solidFill>
                          <a:latin typeface="+mn-lt"/>
                          <a:ea typeface="+mn-ea"/>
                          <a:cs typeface="+mn-cs"/>
                        </a:rPr>
                        <a:t>$10,000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$5,000 per person</a:t>
                      </a:r>
                    </a:p>
                    <a:p>
                      <a:r>
                        <a:rPr lang="en-US" sz="1000" b="0" i="0" u="none" strike="noStrike" kern="1200" baseline="0" dirty="0">
                          <a:solidFill>
                            <a:schemeClr val="tx1"/>
                          </a:solidFill>
                          <a:latin typeface="+mn-lt"/>
                          <a:ea typeface="+mn-ea"/>
                          <a:cs typeface="+mn-cs"/>
                        </a:rPr>
                        <a:t>$10,000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$6,000 per person</a:t>
                      </a:r>
                    </a:p>
                    <a:p>
                      <a:r>
                        <a:rPr lang="en-US" sz="1000" b="0" i="0" u="none" strike="noStrike" kern="1200" baseline="0" dirty="0">
                          <a:solidFill>
                            <a:schemeClr val="tx1"/>
                          </a:solidFill>
                          <a:latin typeface="+mn-lt"/>
                          <a:ea typeface="+mn-ea"/>
                          <a:cs typeface="+mn-cs"/>
                        </a:rPr>
                        <a:t>$12,000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000" b="0" i="0" u="none" strike="noStrike" kern="1200" baseline="0" dirty="0">
                          <a:solidFill>
                            <a:schemeClr val="tx1"/>
                          </a:solidFill>
                          <a:latin typeface="+mn-lt"/>
                          <a:ea typeface="+mn-ea"/>
                          <a:cs typeface="+mn-cs"/>
                        </a:rPr>
                        <a:t>$5,000 per person</a:t>
                      </a:r>
                    </a:p>
                    <a:p>
                      <a:r>
                        <a:rPr lang="en-US" sz="1000" b="0" i="0" u="none" strike="noStrike" kern="1200" baseline="0" dirty="0">
                          <a:solidFill>
                            <a:schemeClr val="tx1"/>
                          </a:solidFill>
                          <a:latin typeface="+mn-lt"/>
                          <a:ea typeface="+mn-ea"/>
                          <a:cs typeface="+mn-cs"/>
                        </a:rPr>
                        <a:t>$10,000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r>
                        <a:rPr lang="en-US" sz="1000" b="0" i="0" u="none" strike="noStrike" kern="1200" baseline="0" dirty="0">
                          <a:solidFill>
                            <a:schemeClr val="tx1"/>
                          </a:solidFill>
                          <a:latin typeface="+mn-lt"/>
                          <a:ea typeface="+mn-ea"/>
                          <a:cs typeface="+mn-cs"/>
                        </a:rPr>
                        <a:t>$5,000 per person</a:t>
                      </a:r>
                    </a:p>
                    <a:p>
                      <a:r>
                        <a:rPr lang="en-US" sz="1000" b="0" i="0" u="none" strike="noStrike" kern="1200" baseline="0" dirty="0">
                          <a:solidFill>
                            <a:schemeClr val="tx1"/>
                          </a:solidFill>
                          <a:latin typeface="+mn-lt"/>
                          <a:ea typeface="+mn-ea"/>
                          <a:cs typeface="+mn-cs"/>
                        </a:rPr>
                        <a:t>$10,000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r>
                        <a:rPr lang="en-US" sz="1000" b="0" i="0" u="none" strike="noStrike" kern="1200" baseline="0" dirty="0">
                          <a:solidFill>
                            <a:schemeClr val="tx1"/>
                          </a:solidFill>
                          <a:latin typeface="+mn-lt"/>
                          <a:ea typeface="+mn-ea"/>
                          <a:cs typeface="+mn-cs"/>
                        </a:rPr>
                        <a:t>$5,000 per person</a:t>
                      </a:r>
                    </a:p>
                    <a:p>
                      <a:r>
                        <a:rPr lang="en-US" sz="1000" b="0" i="0" u="none" strike="noStrike" kern="1200" baseline="0" dirty="0">
                          <a:solidFill>
                            <a:schemeClr val="tx1"/>
                          </a:solidFill>
                          <a:latin typeface="+mn-lt"/>
                          <a:ea typeface="+mn-ea"/>
                          <a:cs typeface="+mn-cs"/>
                        </a:rPr>
                        <a:t>$10,000 per family</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19050" cap="flat" cmpd="sng" algn="ctr">
                      <a:solidFill>
                        <a:srgbClr val="8D0034"/>
                      </a:solidFill>
                      <a:prstDash val="solid"/>
                      <a:round/>
                      <a:headEnd type="none" w="med" len="med"/>
                      <a:tailEnd type="none" w="med" len="med"/>
                    </a:lnR>
                    <a:lnT w="19050" cap="flat" cmpd="sng" algn="ctr">
                      <a:solidFill>
                        <a:srgbClr val="8D0034"/>
                      </a:solidFill>
                      <a:prstDash val="solid"/>
                      <a:round/>
                      <a:headEnd type="none" w="med" len="med"/>
                      <a:tailEnd type="none" w="med" len="med"/>
                    </a:lnT>
                    <a:lnB w="19050" cap="flat" cmpd="sng" algn="ctr">
                      <a:solidFill>
                        <a:srgbClr val="8D0034"/>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4"/>
                  </a:ext>
                </a:extLst>
              </a:tr>
              <a:tr h="926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cs typeface="Calibri" panose="020F0502020204030204" pitchFamily="34" charset="0"/>
                        </a:rPr>
                        <a:t>Pharmacy Benefit Highlights</a:t>
                      </a:r>
                    </a:p>
                    <a:p>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spcAft>
                          <a:spcPts val="600"/>
                        </a:spcAft>
                      </a:pPr>
                      <a:r>
                        <a:rPr lang="en-US" sz="1000" b="0" dirty="0">
                          <a:solidFill>
                            <a:schemeClr val="tx1"/>
                          </a:solidFill>
                          <a:latin typeface="+mn-lt"/>
                          <a:cs typeface="Calibri" panose="020F0502020204030204" pitchFamily="34" charset="0"/>
                        </a:rPr>
                        <a:t>Generics $10 (30 day), $25 (90 day) </a:t>
                      </a:r>
                      <a:br>
                        <a:rPr lang="en-US" sz="1000" b="0" dirty="0">
                          <a:solidFill>
                            <a:schemeClr val="tx1"/>
                          </a:solidFill>
                          <a:latin typeface="+mn-lt"/>
                          <a:cs typeface="Calibri" panose="020F0502020204030204" pitchFamily="34" charset="0"/>
                        </a:rPr>
                      </a:br>
                      <a:r>
                        <a:rPr lang="en-US" sz="1000" b="1" dirty="0">
                          <a:solidFill>
                            <a:schemeClr val="tx1"/>
                          </a:solidFill>
                          <a:latin typeface="+mn-lt"/>
                          <a:cs typeface="Calibri" panose="020F0502020204030204" pitchFamily="34" charset="0"/>
                        </a:rPr>
                        <a:t>after deductible</a:t>
                      </a:r>
                    </a:p>
                    <a:p>
                      <a:pPr>
                        <a:spcAft>
                          <a:spcPts val="600"/>
                        </a:spcAft>
                      </a:pPr>
                      <a:r>
                        <a:rPr lang="en-US" sz="1000" b="0" dirty="0">
                          <a:solidFill>
                            <a:schemeClr val="tx1"/>
                          </a:solidFill>
                          <a:latin typeface="+mn-lt"/>
                          <a:cs typeface="Calibri" panose="020F0502020204030204" pitchFamily="34" charset="0"/>
                        </a:rPr>
                        <a:t>Preferred brand  25% </a:t>
                      </a:r>
                      <a:r>
                        <a:rPr lang="en-US" sz="1000" b="1" dirty="0">
                          <a:solidFill>
                            <a:schemeClr val="tx1"/>
                          </a:solidFill>
                          <a:latin typeface="+mn-lt"/>
                          <a:cs typeface="Calibri" panose="020F0502020204030204" pitchFamily="34" charset="0"/>
                        </a:rPr>
                        <a:t>after deductible </a:t>
                      </a:r>
                      <a:br>
                        <a:rPr lang="en-US" sz="1000" b="1" dirty="0">
                          <a:solidFill>
                            <a:schemeClr val="tx1"/>
                          </a:solidFill>
                          <a:latin typeface="+mn-lt"/>
                          <a:cs typeface="Calibri" panose="020F0502020204030204" pitchFamily="34" charset="0"/>
                        </a:rPr>
                      </a:br>
                      <a:r>
                        <a:rPr lang="en-US" sz="1000" b="0" dirty="0">
                          <a:solidFill>
                            <a:schemeClr val="tx1"/>
                          </a:solidFill>
                          <a:latin typeface="+mn-lt"/>
                          <a:cs typeface="Calibri" panose="020F0502020204030204" pitchFamily="34" charset="0"/>
                        </a:rPr>
                        <a:t>(with min/max cost)</a:t>
                      </a: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b="0" dirty="0">
                          <a:solidFill>
                            <a:schemeClr val="tx1"/>
                          </a:solidFill>
                          <a:latin typeface="+mn-lt"/>
                          <a:cs typeface="Calibri" panose="020F0502020204030204" pitchFamily="34" charset="0"/>
                        </a:rPr>
                        <a:t>You pay 60% </a:t>
                      </a:r>
                      <a:br>
                        <a:rPr lang="en-US" sz="1000" b="0" dirty="0">
                          <a:solidFill>
                            <a:schemeClr val="tx1"/>
                          </a:solidFill>
                          <a:latin typeface="+mn-lt"/>
                          <a:cs typeface="Calibri" panose="020F0502020204030204" pitchFamily="34" charset="0"/>
                        </a:rPr>
                      </a:br>
                      <a:r>
                        <a:rPr lang="en-US" sz="1000" b="1" dirty="0">
                          <a:solidFill>
                            <a:schemeClr val="tx1"/>
                          </a:solidFill>
                          <a:latin typeface="+mn-lt"/>
                          <a:cs typeface="Calibri" panose="020F0502020204030204" pitchFamily="34" charset="0"/>
                        </a:rPr>
                        <a:t>after deductible</a:t>
                      </a:r>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gridSpan="2">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b="1" dirty="0">
                          <a:solidFill>
                            <a:schemeClr val="tx1"/>
                          </a:solidFill>
                          <a:latin typeface="+mn-lt"/>
                          <a:cs typeface="Calibri" panose="020F0502020204030204" pitchFamily="34" charset="0"/>
                        </a:rPr>
                        <a:t>Generics:</a:t>
                      </a:r>
                      <a:br>
                        <a:rPr lang="en-US" sz="1000" b="0" dirty="0">
                          <a:solidFill>
                            <a:schemeClr val="tx1"/>
                          </a:solidFill>
                          <a:latin typeface="+mn-lt"/>
                          <a:cs typeface="Calibri" panose="020F0502020204030204" pitchFamily="34" charset="0"/>
                        </a:rPr>
                      </a:br>
                      <a:r>
                        <a:rPr lang="en-US" sz="1000" b="0" dirty="0">
                          <a:solidFill>
                            <a:schemeClr val="tx1"/>
                          </a:solidFill>
                          <a:latin typeface="+mn-lt"/>
                          <a:cs typeface="Calibri" panose="020F0502020204030204" pitchFamily="34" charset="0"/>
                        </a:rPr>
                        <a:t>$10 (30 day), $25 (90 day)</a:t>
                      </a:r>
                    </a:p>
                    <a:p>
                      <a:pPr marL="0" marR="0" indent="0" algn="l" defTabSz="914400" rtl="0" eaLnBrk="1" fontAlgn="auto" latinLnBrk="0" hangingPunct="1">
                        <a:lnSpc>
                          <a:spcPct val="100000"/>
                        </a:lnSpc>
                        <a:spcBef>
                          <a:spcPts val="0"/>
                        </a:spcBef>
                        <a:spcAft>
                          <a:spcPts val="600"/>
                        </a:spcAft>
                        <a:buClrTx/>
                        <a:buSzTx/>
                        <a:buFontTx/>
                        <a:buNone/>
                        <a:tabLst/>
                        <a:defRPr/>
                      </a:pPr>
                      <a:r>
                        <a:rPr lang="en-US" sz="1000" b="1" dirty="0">
                          <a:solidFill>
                            <a:schemeClr val="tx1"/>
                          </a:solidFill>
                          <a:latin typeface="+mn-lt"/>
                          <a:cs typeface="Calibri" panose="020F0502020204030204" pitchFamily="34" charset="0"/>
                        </a:rPr>
                        <a:t>Preferred brand:</a:t>
                      </a:r>
                      <a:br>
                        <a:rPr lang="en-US" sz="1000" b="0" dirty="0">
                          <a:solidFill>
                            <a:schemeClr val="tx1"/>
                          </a:solidFill>
                          <a:latin typeface="+mn-lt"/>
                          <a:cs typeface="Calibri" panose="020F0502020204030204" pitchFamily="34" charset="0"/>
                        </a:rPr>
                      </a:br>
                      <a:r>
                        <a:rPr lang="en-US" sz="1000" b="0" dirty="0">
                          <a:solidFill>
                            <a:schemeClr val="tx1"/>
                          </a:solidFill>
                          <a:latin typeface="+mn-lt"/>
                          <a:cs typeface="Calibri" panose="020F0502020204030204" pitchFamily="34" charset="0"/>
                        </a:rPr>
                        <a:t>25%</a:t>
                      </a:r>
                      <a:r>
                        <a:rPr lang="en-US" sz="1000" b="0" baseline="0" dirty="0">
                          <a:solidFill>
                            <a:schemeClr val="tx1"/>
                          </a:solidFill>
                          <a:latin typeface="+mn-lt"/>
                          <a:cs typeface="Calibri" panose="020F0502020204030204" pitchFamily="34" charset="0"/>
                        </a:rPr>
                        <a:t> </a:t>
                      </a:r>
                      <a:r>
                        <a:rPr lang="en-US" sz="1000" b="0" dirty="0">
                          <a:solidFill>
                            <a:schemeClr val="tx1"/>
                          </a:solidFill>
                          <a:latin typeface="+mn-lt"/>
                          <a:cs typeface="Calibri" panose="020F0502020204030204" pitchFamily="34" charset="0"/>
                        </a:rPr>
                        <a:t>(with min/max cost)</a:t>
                      </a: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000" b="0" dirty="0">
                          <a:solidFill>
                            <a:schemeClr val="tx1"/>
                          </a:solidFill>
                          <a:latin typeface="+mn-lt"/>
                          <a:cs typeface="Calibri" panose="020F0502020204030204" pitchFamily="34" charset="0"/>
                        </a:rPr>
                        <a:t>Generics </a:t>
                      </a:r>
                      <a:br>
                        <a:rPr lang="en-US" sz="1000" b="0" dirty="0">
                          <a:solidFill>
                            <a:schemeClr val="tx1"/>
                          </a:solidFill>
                          <a:latin typeface="+mn-lt"/>
                          <a:cs typeface="Calibri" panose="020F0502020204030204" pitchFamily="34" charset="0"/>
                        </a:rPr>
                      </a:br>
                      <a:r>
                        <a:rPr lang="en-US" sz="1000" b="0" dirty="0">
                          <a:solidFill>
                            <a:schemeClr val="tx1"/>
                          </a:solidFill>
                          <a:latin typeface="+mn-lt"/>
                          <a:cs typeface="Calibri" panose="020F0502020204030204" pitchFamily="34" charset="0"/>
                        </a:rPr>
                        <a:t>$10 (30 day), </a:t>
                      </a:r>
                      <a:br>
                        <a:rPr lang="en-US" sz="1000" b="0" dirty="0">
                          <a:solidFill>
                            <a:schemeClr val="tx1"/>
                          </a:solidFill>
                          <a:latin typeface="+mn-lt"/>
                          <a:cs typeface="Calibri" panose="020F0502020204030204" pitchFamily="34" charset="0"/>
                        </a:rPr>
                      </a:br>
                      <a:r>
                        <a:rPr lang="en-US" sz="1000" b="0" dirty="0">
                          <a:solidFill>
                            <a:schemeClr val="tx1"/>
                          </a:solidFill>
                          <a:latin typeface="+mn-lt"/>
                          <a:cs typeface="Calibri" panose="020F0502020204030204" pitchFamily="34" charset="0"/>
                        </a:rPr>
                        <a:t>$25 (90 day) </a:t>
                      </a:r>
                    </a:p>
                    <a:p>
                      <a:pPr marL="0" marR="0" indent="0" algn="l" defTabSz="914400" rtl="0" eaLnBrk="1" fontAlgn="auto" latinLnBrk="0" hangingPunct="1">
                        <a:lnSpc>
                          <a:spcPct val="100000"/>
                        </a:lnSpc>
                        <a:spcBef>
                          <a:spcPts val="0"/>
                        </a:spcBef>
                        <a:spcAft>
                          <a:spcPts val="600"/>
                        </a:spcAft>
                        <a:buClrTx/>
                        <a:buSzTx/>
                        <a:buFontTx/>
                        <a:buNone/>
                        <a:tabLst/>
                        <a:defRPr/>
                      </a:pPr>
                      <a:r>
                        <a:rPr lang="en-US" sz="1000" b="0" dirty="0">
                          <a:solidFill>
                            <a:schemeClr val="tx1"/>
                          </a:solidFill>
                          <a:latin typeface="+mn-lt"/>
                          <a:cs typeface="Calibri" panose="020F0502020204030204" pitchFamily="34" charset="0"/>
                        </a:rPr>
                        <a:t>Preferred brand  </a:t>
                      </a:r>
                      <a:br>
                        <a:rPr lang="en-US" sz="1000" b="0" dirty="0">
                          <a:solidFill>
                            <a:schemeClr val="tx1"/>
                          </a:solidFill>
                          <a:latin typeface="+mn-lt"/>
                          <a:cs typeface="Calibri" panose="020F0502020204030204" pitchFamily="34" charset="0"/>
                        </a:rPr>
                      </a:br>
                      <a:r>
                        <a:rPr lang="en-US" sz="1000" b="0" dirty="0">
                          <a:solidFill>
                            <a:schemeClr val="tx1"/>
                          </a:solidFill>
                          <a:latin typeface="+mn-lt"/>
                          <a:cs typeface="Calibri" panose="020F0502020204030204" pitchFamily="34" charset="0"/>
                        </a:rPr>
                        <a:t>25% (</a:t>
                      </a:r>
                      <a:r>
                        <a:rPr lang="en-US" sz="1000" b="0" baseline="0" dirty="0">
                          <a:solidFill>
                            <a:schemeClr val="tx1"/>
                          </a:solidFill>
                          <a:latin typeface="+mn-lt"/>
                          <a:cs typeface="Calibri" panose="020F0502020204030204" pitchFamily="34" charset="0"/>
                        </a:rPr>
                        <a:t> </a:t>
                      </a:r>
                      <a:r>
                        <a:rPr lang="en-US" sz="1000" b="0" dirty="0">
                          <a:solidFill>
                            <a:schemeClr val="tx1"/>
                          </a:solidFill>
                          <a:latin typeface="+mn-lt"/>
                          <a:cs typeface="Calibri" panose="020F0502020204030204" pitchFamily="34" charset="0"/>
                        </a:rPr>
                        <a:t>min/max )</a:t>
                      </a: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9050" cap="flat" cmpd="sng" algn="ctr">
                      <a:solidFill>
                        <a:srgbClr val="8D0034"/>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5"/>
                  </a:ext>
                </a:extLst>
              </a:tr>
            </a:tbl>
          </a:graphicData>
        </a:graphic>
      </p:graphicFrame>
      <p:sp>
        <p:nvSpPr>
          <p:cNvPr id="7" name="Rectangle 6"/>
          <p:cNvSpPr/>
          <p:nvPr/>
        </p:nvSpPr>
        <p:spPr>
          <a:xfrm>
            <a:off x="2011330" y="2548016"/>
            <a:ext cx="3383280" cy="155448"/>
          </a:xfrm>
          <a:prstGeom prst="rect">
            <a:avLst/>
          </a:prstGeom>
          <a:solidFill>
            <a:schemeClr val="bg1"/>
          </a:solidFill>
        </p:spPr>
        <p:txBody>
          <a:bodyPr tIns="18288" bIns="18288" anchor="ctr" anchorCtr="0">
            <a:spAutoFit/>
          </a:bodyPr>
          <a:lstStyle/>
          <a:p>
            <a:pPr algn="ctr"/>
            <a:r>
              <a:rPr lang="en-US" sz="900" dirty="0"/>
              <a:t>If &gt; 1 person is covered the family deductible always applies</a:t>
            </a:r>
          </a:p>
        </p:txBody>
      </p:sp>
      <p:graphicFrame>
        <p:nvGraphicFramePr>
          <p:cNvPr id="8" name="Table 7"/>
          <p:cNvGraphicFramePr>
            <a:graphicFrameLocks noGrp="1"/>
          </p:cNvGraphicFramePr>
          <p:nvPr/>
        </p:nvGraphicFramePr>
        <p:xfrm>
          <a:off x="1939562" y="1234379"/>
          <a:ext cx="7052038" cy="457200"/>
        </p:xfrm>
        <a:graphic>
          <a:graphicData uri="http://schemas.openxmlformats.org/drawingml/2006/table">
            <a:tbl>
              <a:tblPr firstRow="1" bandRow="1">
                <a:tableStyleId>{5C22544A-7EE6-4342-B048-85BDC9FD1C3A}</a:tableStyleId>
              </a:tblPr>
              <a:tblGrid>
                <a:gridCol w="1184638">
                  <a:extLst>
                    <a:ext uri="{9D8B030D-6E8A-4147-A177-3AD203B41FA5}">
                      <a16:colId xmlns:a16="http://schemas.microsoft.com/office/drawing/2014/main" val="20000"/>
                    </a:ext>
                  </a:extLst>
                </a:gridCol>
                <a:gridCol w="1234440">
                  <a:extLst>
                    <a:ext uri="{9D8B030D-6E8A-4147-A177-3AD203B41FA5}">
                      <a16:colId xmlns:a16="http://schemas.microsoft.com/office/drawing/2014/main" val="20001"/>
                    </a:ext>
                  </a:extLst>
                </a:gridCol>
                <a:gridCol w="120396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06424">
                  <a:extLst>
                    <a:ext uri="{9D8B030D-6E8A-4147-A177-3AD203B41FA5}">
                      <a16:colId xmlns:a16="http://schemas.microsoft.com/office/drawing/2014/main" val="20004"/>
                    </a:ext>
                  </a:extLst>
                </a:gridCol>
                <a:gridCol w="1133856">
                  <a:extLst>
                    <a:ext uri="{9D8B030D-6E8A-4147-A177-3AD203B41FA5}">
                      <a16:colId xmlns:a16="http://schemas.microsoft.com/office/drawing/2014/main" val="20005"/>
                    </a:ext>
                  </a:extLst>
                </a:gridCol>
              </a:tblGrid>
              <a:tr h="228600">
                <a:tc gridSpan="3">
                  <a:txBody>
                    <a:bodyPr/>
                    <a:lstStyle/>
                    <a:p>
                      <a:pPr algn="ctr"/>
                      <a:r>
                        <a:rPr lang="en-US" sz="1250" b="1" dirty="0">
                          <a:solidFill>
                            <a:schemeClr val="bg1"/>
                          </a:solidFill>
                          <a:effectLst>
                            <a:outerShdw blurRad="38100" dist="38100" dir="2700000" algn="tl">
                              <a:srgbClr val="000000">
                                <a:alpha val="43137"/>
                              </a:srgbClr>
                            </a:outerShdw>
                          </a:effectLst>
                          <a:latin typeface="+mn-lt"/>
                          <a:cs typeface="Calibri" panose="020F0502020204030204" pitchFamily="34" charset="0"/>
                        </a:rPr>
                        <a:t>HSA</a:t>
                      </a:r>
                      <a:r>
                        <a:rPr lang="en-US" sz="1250" b="1" baseline="0" dirty="0">
                          <a:solidFill>
                            <a:schemeClr val="bg1"/>
                          </a:solidFill>
                          <a:effectLst>
                            <a:outerShdw blurRad="38100" dist="38100" dir="2700000" algn="tl">
                              <a:srgbClr val="000000">
                                <a:alpha val="43137"/>
                              </a:srgbClr>
                            </a:outerShdw>
                          </a:effectLst>
                          <a:latin typeface="+mn-lt"/>
                          <a:cs typeface="Calibri" panose="020F0502020204030204" pitchFamily="34" charset="0"/>
                        </a:rPr>
                        <a:t> Plans</a:t>
                      </a:r>
                      <a:endParaRPr lang="en-US" sz="1250" b="1" dirty="0">
                        <a:solidFill>
                          <a:schemeClr val="bg1"/>
                        </a:solidFill>
                        <a:effectLst>
                          <a:outerShdw blurRad="38100" dist="38100" dir="2700000" algn="tl">
                            <a:srgbClr val="000000">
                              <a:alpha val="43137"/>
                            </a:srgbClr>
                          </a:outerShdw>
                        </a:effectLst>
                        <a:latin typeface="+mn-lt"/>
                        <a:cs typeface="Calibri" panose="020F0502020204030204" pitchFamily="34" charset="0"/>
                      </a:endParaRPr>
                    </a:p>
                  </a:txBody>
                  <a:tcPr marL="45720" marR="0" marT="18288" marB="18288">
                    <a:lnL w="3175" cap="flat" cmpd="sng" algn="ctr">
                      <a:solidFill>
                        <a:schemeClr val="tx1">
                          <a:lumMod val="50000"/>
                          <a:lumOff val="50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73A14D"/>
                    </a:solidFill>
                  </a:tcPr>
                </a:tc>
                <a:tc hMerge="1">
                  <a:txBody>
                    <a:bodyPr/>
                    <a:lstStyle/>
                    <a:p>
                      <a:pPr algn="ctr"/>
                      <a:endParaRPr lang="en-US" sz="1100" b="1" dirty="0">
                        <a:solidFill>
                          <a:schemeClr val="tx1"/>
                        </a:solidFill>
                        <a:latin typeface="+mn-lt"/>
                        <a:cs typeface="Calibri" panose="020F0502020204030204" pitchFamily="34" charset="0"/>
                      </a:endParaRP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DCB93"/>
                    </a:solidFill>
                  </a:tcPr>
                </a:tc>
                <a:tc hMerge="1">
                  <a:txBody>
                    <a:bodyPr/>
                    <a:lstStyle/>
                    <a:p>
                      <a:pPr algn="ctr"/>
                      <a:endParaRPr lang="en-US" sz="1100" b="1" dirty="0">
                        <a:solidFill>
                          <a:schemeClr val="tx1"/>
                        </a:solidFill>
                        <a:latin typeface="+mn-lt"/>
                        <a:cs typeface="Calibri" panose="020F0502020204030204" pitchFamily="34" charset="0"/>
                      </a:endParaRP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DCB93"/>
                    </a:solidFill>
                  </a:tcPr>
                </a:tc>
                <a:tc gridSpan="2">
                  <a:txBody>
                    <a:bodyPr/>
                    <a:lstStyle/>
                    <a:p>
                      <a:pPr algn="ctr"/>
                      <a:r>
                        <a:rPr lang="en-US" sz="1250" b="1" dirty="0">
                          <a:solidFill>
                            <a:schemeClr val="bg1"/>
                          </a:solidFill>
                          <a:effectLst>
                            <a:outerShdw blurRad="38100" dist="38100" dir="2700000" algn="tl">
                              <a:srgbClr val="000000">
                                <a:alpha val="43137"/>
                              </a:srgbClr>
                            </a:outerShdw>
                          </a:effectLst>
                          <a:latin typeface="+mn-lt"/>
                          <a:cs typeface="Calibri" panose="020F0502020204030204" pitchFamily="34" charset="0"/>
                        </a:rPr>
                        <a:t>HRA Plans</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63A8"/>
                    </a:solidFill>
                  </a:tcPr>
                </a:tc>
                <a:tc hMerge="1">
                  <a:txBody>
                    <a:bodyPr/>
                    <a:lstStyle/>
                    <a:p>
                      <a:pPr algn="ctr"/>
                      <a:endParaRPr lang="en-US" sz="1100" b="1" dirty="0">
                        <a:solidFill>
                          <a:schemeClr val="tx1"/>
                        </a:solidFill>
                        <a:latin typeface="+mn-lt"/>
                        <a:cs typeface="Calibri" panose="020F0502020204030204" pitchFamily="34" charset="0"/>
                      </a:endParaRP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2D0E9"/>
                    </a:solidFill>
                  </a:tcPr>
                </a:tc>
                <a:tc>
                  <a:txBody>
                    <a:bodyPr/>
                    <a:lstStyle/>
                    <a:p>
                      <a:pPr algn="ctr"/>
                      <a:r>
                        <a:rPr lang="en-US" sz="1250" b="1" dirty="0">
                          <a:solidFill>
                            <a:schemeClr val="bg1"/>
                          </a:solidFill>
                          <a:effectLst>
                            <a:outerShdw blurRad="38100" dist="38100" dir="2700000" algn="tl">
                              <a:srgbClr val="000000">
                                <a:alpha val="43137"/>
                              </a:srgbClr>
                            </a:outerShdw>
                          </a:effectLst>
                          <a:latin typeface="+mn-lt"/>
                          <a:cs typeface="Calibri" panose="020F0502020204030204" pitchFamily="34" charset="0"/>
                        </a:rPr>
                        <a:t>B1000</a:t>
                      </a:r>
                    </a:p>
                  </a:txBody>
                  <a:tcPr marL="45720" marR="0" marT="18288" marB="18288">
                    <a:lnL w="6350" cap="flat" cmpd="sng" algn="ctr">
                      <a:solidFill>
                        <a:schemeClr val="tx1">
                          <a:lumMod val="65000"/>
                          <a:lumOff val="35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228600">
                <a:tc>
                  <a:txBody>
                    <a:bodyPr/>
                    <a:lstStyle/>
                    <a:p>
                      <a:pPr algn="ctr"/>
                      <a:r>
                        <a:rPr lang="en-US" sz="1100" b="1" dirty="0">
                          <a:solidFill>
                            <a:schemeClr val="tx1"/>
                          </a:solidFill>
                          <a:latin typeface="+mn-lt"/>
                          <a:cs typeface="Calibri" panose="020F0502020204030204" pitchFamily="34" charset="0"/>
                        </a:rPr>
                        <a:t>H1500</a:t>
                      </a:r>
                    </a:p>
                  </a:txBody>
                  <a:tcPr marL="45720" marR="0" marT="18288" marB="18288">
                    <a:lnL w="3175" cap="flat" cmpd="sng" algn="ctr">
                      <a:solidFill>
                        <a:schemeClr val="tx1">
                          <a:lumMod val="50000"/>
                          <a:lumOff val="50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r>
                        <a:rPr lang="en-US" sz="1100" b="1" dirty="0">
                          <a:solidFill>
                            <a:schemeClr val="tx1"/>
                          </a:solidFill>
                          <a:latin typeface="+mn-lt"/>
                          <a:cs typeface="Calibri" panose="020F0502020204030204" pitchFamily="34" charset="0"/>
                        </a:rPr>
                        <a:t>H2000</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r>
                        <a:rPr lang="en-US" sz="1100" b="1" dirty="0">
                          <a:solidFill>
                            <a:schemeClr val="tx1"/>
                          </a:solidFill>
                          <a:latin typeface="+mn-lt"/>
                          <a:cs typeface="Calibri" panose="020F0502020204030204" pitchFamily="34" charset="0"/>
                        </a:rPr>
                        <a:t>H3000</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r>
                        <a:rPr lang="en-US" sz="1100" b="1" dirty="0">
                          <a:solidFill>
                            <a:schemeClr val="tx1"/>
                          </a:solidFill>
                          <a:latin typeface="+mn-lt"/>
                          <a:cs typeface="Calibri" panose="020F0502020204030204" pitchFamily="34" charset="0"/>
                        </a:rPr>
                        <a:t>C2000</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ctr"/>
                      <a:r>
                        <a:rPr lang="en-US" sz="1100" b="1" dirty="0">
                          <a:solidFill>
                            <a:schemeClr val="tx1"/>
                          </a:solidFill>
                          <a:latin typeface="+mn-lt"/>
                          <a:cs typeface="Calibri" panose="020F0502020204030204" pitchFamily="34" charset="0"/>
                        </a:rPr>
                        <a:t>C3000</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ctr"/>
                      <a:r>
                        <a:rPr lang="en-US" sz="1100" b="1" dirty="0">
                          <a:solidFill>
                            <a:schemeClr val="tx1"/>
                          </a:solidFill>
                          <a:latin typeface="+mn-lt"/>
                          <a:cs typeface="Calibri" panose="020F0502020204030204" pitchFamily="34" charset="0"/>
                        </a:rPr>
                        <a:t>B1000</a:t>
                      </a:r>
                    </a:p>
                  </a:txBody>
                  <a:tcPr marL="45720" marR="0" marT="18288" marB="18288">
                    <a:lnL w="6350" cap="flat" cmpd="sng" algn="ctr">
                      <a:solidFill>
                        <a:schemeClr val="tx1">
                          <a:lumMod val="65000"/>
                          <a:lumOff val="35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81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250"/>
            <a:ext cx="8229600" cy="640080"/>
          </a:xfrm>
        </p:spPr>
        <p:txBody>
          <a:bodyPr/>
          <a:lstStyle/>
          <a:p>
            <a:r>
              <a:rPr lang="en-US" dirty="0">
                <a:latin typeface="Calibri" panose="020F0502020204030204" pitchFamily="34" charset="0"/>
              </a:rPr>
              <a:t>Most Plans Include Health Account Funding</a:t>
            </a:r>
          </a:p>
        </p:txBody>
      </p:sp>
      <p:sp>
        <p:nvSpPr>
          <p:cNvPr id="4" name="Rounded Rectangle 3"/>
          <p:cNvSpPr/>
          <p:nvPr/>
        </p:nvSpPr>
        <p:spPr>
          <a:xfrm>
            <a:off x="2425998" y="1289229"/>
            <a:ext cx="6035040" cy="1399600"/>
          </a:xfrm>
          <a:prstGeom prst="roundRect">
            <a:avLst>
              <a:gd name="adj" fmla="val 13858"/>
            </a:avLst>
          </a:prstGeom>
          <a:solidFill>
            <a:schemeClr val="bg1">
              <a:lumMod val="85000"/>
            </a:schemeClr>
          </a:solidFill>
          <a:ln w="6350">
            <a:solidFill>
              <a:schemeClr val="tx1">
                <a:lumMod val="50000"/>
                <a:lumOff val="50000"/>
              </a:schemeClr>
            </a:solidFill>
          </a:ln>
          <a:effectLst>
            <a:outerShdw blurRad="63500" sx="102000" sy="102000" algn="ctr" rotWithShape="0">
              <a:schemeClr val="tx1">
                <a:lumMod val="50000"/>
                <a:lumOff val="50000"/>
                <a:alpha val="40000"/>
              </a:schemeClr>
            </a:outerShdw>
          </a:effectLst>
        </p:spPr>
        <p:txBody>
          <a:bodyPr wrap="square" tIns="91440" bIns="91440">
            <a:spAutoFit/>
          </a:bodyPr>
          <a:lstStyle/>
          <a:p>
            <a:pPr algn="ctr">
              <a:lnSpc>
                <a:spcPts val="2000"/>
              </a:lnSpc>
              <a:spcAft>
                <a:spcPts val="600"/>
              </a:spcAft>
            </a:pPr>
            <a:r>
              <a:rPr lang="en-US" b="0" dirty="0">
                <a:solidFill>
                  <a:srgbClr val="4D4D4D"/>
                </a:solidFill>
                <a:latin typeface="Calibri" panose="020F0502020204030204" pitchFamily="34" charset="0"/>
              </a:rPr>
              <a:t>Tax-advantaged accounts help participants be more involved </a:t>
            </a:r>
            <a:br>
              <a:rPr lang="en-US" b="0" dirty="0">
                <a:solidFill>
                  <a:srgbClr val="4D4D4D"/>
                </a:solidFill>
                <a:latin typeface="Calibri" panose="020F0502020204030204" pitchFamily="34" charset="0"/>
              </a:rPr>
            </a:br>
            <a:r>
              <a:rPr lang="en-US" b="0" dirty="0">
                <a:solidFill>
                  <a:srgbClr val="4D4D4D"/>
                </a:solidFill>
                <a:latin typeface="Calibri" panose="020F0502020204030204" pitchFamily="34" charset="0"/>
              </a:rPr>
              <a:t>in how they spend money on health care.</a:t>
            </a:r>
          </a:p>
          <a:p>
            <a:pPr algn="ctr">
              <a:lnSpc>
                <a:spcPts val="2000"/>
              </a:lnSpc>
              <a:spcAft>
                <a:spcPts val="600"/>
              </a:spcAft>
            </a:pPr>
            <a:r>
              <a:rPr lang="en-US" b="0" dirty="0">
                <a:solidFill>
                  <a:srgbClr val="4D4D4D"/>
                </a:solidFill>
                <a:latin typeface="Calibri" panose="020F0502020204030204" pitchFamily="34" charset="0"/>
              </a:rPr>
              <a:t>4 of 6 </a:t>
            </a:r>
            <a:r>
              <a:rPr lang="en-US" b="0" dirty="0" err="1">
                <a:solidFill>
                  <a:srgbClr val="4D4D4D"/>
                </a:solidFill>
                <a:latin typeface="Calibri" panose="020F0502020204030204" pitchFamily="34" charset="0"/>
              </a:rPr>
              <a:t>HealthFlex</a:t>
            </a:r>
            <a:r>
              <a:rPr lang="en-US" b="0" dirty="0">
                <a:solidFill>
                  <a:srgbClr val="4D4D4D"/>
                </a:solidFill>
                <a:latin typeface="Calibri" panose="020F0502020204030204" pitchFamily="34" charset="0"/>
              </a:rPr>
              <a:t> plan premiums  include employer contributions into a health account.</a:t>
            </a:r>
          </a:p>
        </p:txBody>
      </p:sp>
      <p:sp>
        <p:nvSpPr>
          <p:cNvPr id="3" name="TextBox 2"/>
          <p:cNvSpPr txBox="1"/>
          <p:nvPr/>
        </p:nvSpPr>
        <p:spPr>
          <a:xfrm>
            <a:off x="457200" y="4550769"/>
            <a:ext cx="7602071" cy="284693"/>
          </a:xfrm>
          <a:prstGeom prst="rect">
            <a:avLst/>
          </a:prstGeom>
          <a:noFill/>
        </p:spPr>
        <p:txBody>
          <a:bodyPr wrap="square" rtlCol="0">
            <a:spAutoFit/>
          </a:bodyPr>
          <a:lstStyle/>
          <a:p>
            <a:pPr>
              <a:tabLst>
                <a:tab pos="182880" algn="r"/>
                <a:tab pos="274320" algn="l"/>
              </a:tabLst>
            </a:pPr>
            <a:r>
              <a:rPr lang="en-US" sz="1250" b="1" dirty="0">
                <a:solidFill>
                  <a:srgbClr val="3C80AE"/>
                </a:solidFill>
                <a:latin typeface="Calibri" panose="020F0502020204030204" pitchFamily="34" charset="0"/>
              </a:rPr>
              <a:t>* HSAs permit you to make tax-advantaged contributions, too.</a:t>
            </a:r>
          </a:p>
        </p:txBody>
      </p:sp>
      <p:graphicFrame>
        <p:nvGraphicFramePr>
          <p:cNvPr id="15" name="Table 14"/>
          <p:cNvGraphicFramePr>
            <a:graphicFrameLocks noGrp="1"/>
          </p:cNvGraphicFramePr>
          <p:nvPr>
            <p:extLst>
              <p:ext uri="{D42A27DB-BD31-4B8C-83A1-F6EECF244321}">
                <p14:modId xmlns:p14="http://schemas.microsoft.com/office/powerpoint/2010/main" val="3652751242"/>
              </p:ext>
            </p:extLst>
          </p:nvPr>
        </p:nvGraphicFramePr>
        <p:xfrm>
          <a:off x="451884" y="3447895"/>
          <a:ext cx="8513134" cy="96012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106494">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94335">
                <a:tc>
                  <a:txBody>
                    <a:bodyPr/>
                    <a:lstStyle/>
                    <a:p>
                      <a:pPr algn="l">
                        <a:spcBef>
                          <a:spcPts val="0"/>
                        </a:spcBef>
                        <a:spcAft>
                          <a:spcPts val="600"/>
                        </a:spcAft>
                      </a:pPr>
                      <a:r>
                        <a:rPr lang="en-US" sz="1300" b="0" i="0" u="none" strike="noStrike" baseline="0" dirty="0">
                          <a:solidFill>
                            <a:schemeClr val="tx1"/>
                          </a:solidFill>
                          <a:latin typeface="+mn-lt"/>
                        </a:rPr>
                        <a:t>Health Account</a:t>
                      </a:r>
                      <a:br>
                        <a:rPr lang="en-US" sz="1300" b="0" i="0" u="none" strike="noStrike" baseline="0" dirty="0">
                          <a:solidFill>
                            <a:schemeClr val="tx1"/>
                          </a:solidFill>
                          <a:latin typeface="+mn-lt"/>
                        </a:rPr>
                      </a:br>
                      <a:r>
                        <a:rPr lang="en-US" sz="1300" b="0" i="0" u="none" strike="noStrike" baseline="0" dirty="0">
                          <a:solidFill>
                            <a:schemeClr val="tx1"/>
                          </a:solidFill>
                          <a:latin typeface="+mn-lt"/>
                        </a:rPr>
                        <a:t>Funding</a:t>
                      </a:r>
                      <a:endParaRPr lang="en-US" sz="1300" b="0" dirty="0">
                        <a:solidFill>
                          <a:schemeClr val="tx1"/>
                        </a:solidFill>
                        <a:latin typeface="+mn-lt"/>
                        <a:cs typeface="Calibri" panose="020F0502020204030204" pitchFamily="34" charset="0"/>
                      </a:endParaRPr>
                    </a:p>
                  </a:txBody>
                  <a:tcPr marL="45720" marR="0">
                    <a:lnL w="3175" cap="flat" cmpd="sng" algn="ctr">
                      <a:solidFill>
                        <a:schemeClr val="tx1">
                          <a:lumMod val="50000"/>
                          <a:lumOff val="50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7475" indent="0">
                        <a:spcBef>
                          <a:spcPts val="0"/>
                        </a:spcBef>
                        <a:spcAft>
                          <a:spcPts val="600"/>
                        </a:spcAft>
                      </a:pPr>
                      <a:r>
                        <a:rPr lang="en-US" sz="1300" b="0" i="0" u="none" strike="noStrike" kern="1200" baseline="0" dirty="0">
                          <a:solidFill>
                            <a:schemeClr val="tx1"/>
                          </a:solidFill>
                          <a:latin typeface="+mn-lt"/>
                          <a:ea typeface="+mn-ea"/>
                          <a:cs typeface="+mn-cs"/>
                        </a:rPr>
                        <a:t>$750 for </a:t>
                      </a:r>
                      <a:br>
                        <a:rPr lang="en-US" sz="1300" b="0" i="0" u="none" strike="noStrike" kern="1200" baseline="0" dirty="0">
                          <a:solidFill>
                            <a:schemeClr val="tx1"/>
                          </a:solidFill>
                          <a:latin typeface="+mn-lt"/>
                          <a:ea typeface="+mn-ea"/>
                          <a:cs typeface="+mn-cs"/>
                        </a:rPr>
                      </a:br>
                      <a:r>
                        <a:rPr lang="en-US" sz="1300" b="0" i="0" u="none" strike="noStrike" kern="1200" baseline="0" dirty="0">
                          <a:solidFill>
                            <a:schemeClr val="tx1"/>
                          </a:solidFill>
                          <a:latin typeface="+mn-lt"/>
                          <a:ea typeface="+mn-ea"/>
                          <a:cs typeface="+mn-cs"/>
                        </a:rPr>
                        <a:t>1 person</a:t>
                      </a:r>
                    </a:p>
                    <a:p>
                      <a:pPr marL="117475" indent="0">
                        <a:spcBef>
                          <a:spcPts val="0"/>
                        </a:spcBef>
                        <a:spcAft>
                          <a:spcPts val="600"/>
                        </a:spcAft>
                      </a:pPr>
                      <a:r>
                        <a:rPr lang="en-US" sz="1300" b="0" i="0" u="none" strike="noStrike" kern="1200" baseline="0" dirty="0">
                          <a:solidFill>
                            <a:schemeClr val="tx1"/>
                          </a:solidFill>
                          <a:latin typeface="+mn-lt"/>
                          <a:ea typeface="+mn-ea"/>
                          <a:cs typeface="+mn-cs"/>
                        </a:rPr>
                        <a:t>$</a:t>
                      </a:r>
                      <a:r>
                        <a:rPr lang="en-US" sz="1300" b="0" i="0" u="none" strike="noStrike" kern="1200" spc="-30" baseline="0" dirty="0">
                          <a:solidFill>
                            <a:schemeClr val="tx1"/>
                          </a:solidFill>
                          <a:latin typeface="+mn-lt"/>
                          <a:ea typeface="+mn-ea"/>
                          <a:cs typeface="+mn-cs"/>
                        </a:rPr>
                        <a:t>1,500 for </a:t>
                      </a:r>
                      <a:br>
                        <a:rPr lang="en-US" sz="1300" b="0" i="0" u="none" strike="noStrike" kern="1200" spc="-30" baseline="0" dirty="0">
                          <a:solidFill>
                            <a:schemeClr val="tx1"/>
                          </a:solidFill>
                          <a:latin typeface="+mn-lt"/>
                          <a:ea typeface="+mn-ea"/>
                          <a:cs typeface="+mn-cs"/>
                        </a:rPr>
                      </a:br>
                      <a:r>
                        <a:rPr lang="en-US" sz="1300" b="0" i="0" u="none" strike="noStrike" kern="1200" spc="-30" baseline="0" dirty="0">
                          <a:solidFill>
                            <a:schemeClr val="tx1"/>
                          </a:solidFill>
                          <a:latin typeface="+mn-lt"/>
                          <a:ea typeface="+mn-ea"/>
                          <a:cs typeface="+mn-cs"/>
                        </a:rPr>
                        <a:t>&gt; 1 person</a:t>
                      </a:r>
                      <a:endParaRPr lang="en-US" sz="1300" b="0" spc="-30" baseline="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117475" indent="0">
                        <a:spcBef>
                          <a:spcPts val="0"/>
                        </a:spcBef>
                        <a:spcAft>
                          <a:spcPts val="600"/>
                        </a:spcAft>
                      </a:pPr>
                      <a:r>
                        <a:rPr lang="en-US" sz="1300" b="0" i="0" u="none" strike="noStrike" kern="1200" baseline="0" dirty="0">
                          <a:solidFill>
                            <a:schemeClr val="tx1"/>
                          </a:solidFill>
                          <a:latin typeface="+mn-lt"/>
                          <a:ea typeface="+mn-ea"/>
                          <a:cs typeface="+mn-cs"/>
                        </a:rPr>
                        <a:t>$500 for</a:t>
                      </a:r>
                      <a:br>
                        <a:rPr lang="en-US" sz="1300" b="0" i="0" u="none" strike="noStrike" kern="1200" baseline="0" dirty="0">
                          <a:solidFill>
                            <a:schemeClr val="tx1"/>
                          </a:solidFill>
                          <a:latin typeface="+mn-lt"/>
                          <a:ea typeface="+mn-ea"/>
                          <a:cs typeface="+mn-cs"/>
                        </a:rPr>
                      </a:br>
                      <a:r>
                        <a:rPr lang="en-US" sz="1300" b="0" i="0" u="none" strike="noStrike" kern="1200" baseline="0" dirty="0">
                          <a:solidFill>
                            <a:schemeClr val="tx1"/>
                          </a:solidFill>
                          <a:latin typeface="+mn-lt"/>
                          <a:ea typeface="+mn-ea"/>
                          <a:cs typeface="+mn-cs"/>
                        </a:rPr>
                        <a:t>1 person</a:t>
                      </a:r>
                    </a:p>
                    <a:p>
                      <a:pPr marL="117475" indent="0">
                        <a:spcBef>
                          <a:spcPts val="0"/>
                        </a:spcBef>
                        <a:spcAft>
                          <a:spcPts val="600"/>
                        </a:spcAft>
                      </a:pPr>
                      <a:r>
                        <a:rPr lang="en-US" sz="1300" b="0" i="0" u="none" strike="noStrike" kern="1200" baseline="0" dirty="0">
                          <a:solidFill>
                            <a:schemeClr val="tx1"/>
                          </a:solidFill>
                          <a:latin typeface="+mn-lt"/>
                          <a:ea typeface="+mn-ea"/>
                          <a:cs typeface="+mn-cs"/>
                        </a:rPr>
                        <a:t>$1,000 for</a:t>
                      </a:r>
                      <a:br>
                        <a:rPr lang="en-US" sz="1300" b="0" i="0" u="none" strike="noStrike" kern="1200" baseline="0" dirty="0">
                          <a:solidFill>
                            <a:schemeClr val="tx1"/>
                          </a:solidFill>
                          <a:latin typeface="+mn-lt"/>
                          <a:ea typeface="+mn-ea"/>
                          <a:cs typeface="+mn-cs"/>
                        </a:rPr>
                      </a:br>
                      <a:r>
                        <a:rPr lang="en-US" sz="1300" b="0" i="0" u="none" strike="noStrike" kern="1200" baseline="0" dirty="0">
                          <a:solidFill>
                            <a:schemeClr val="tx1"/>
                          </a:solidFill>
                          <a:latin typeface="+mn-lt"/>
                          <a:ea typeface="+mn-ea"/>
                          <a:cs typeface="+mn-cs"/>
                        </a:rPr>
                        <a:t>&gt; 1 person</a:t>
                      </a:r>
                      <a:endParaRPr lang="en-US" sz="13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117475" indent="0" algn="l">
                        <a:spcBef>
                          <a:spcPts val="0"/>
                        </a:spcBef>
                        <a:spcAft>
                          <a:spcPts val="600"/>
                        </a:spcAft>
                      </a:pPr>
                      <a:r>
                        <a:rPr lang="en-US" sz="1300" b="0" i="0" u="none" strike="noStrike" kern="1200" baseline="0" dirty="0">
                          <a:solidFill>
                            <a:schemeClr val="tx1"/>
                          </a:solidFill>
                          <a:latin typeface="+mn-lt"/>
                          <a:ea typeface="+mn-ea"/>
                          <a:cs typeface="+mn-cs"/>
                        </a:rPr>
                        <a:t>None</a:t>
                      </a:r>
                      <a:endParaRPr lang="en-US" sz="13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117475" indent="0">
                        <a:spcBef>
                          <a:spcPts val="0"/>
                        </a:spcBef>
                        <a:spcAft>
                          <a:spcPts val="600"/>
                        </a:spcAft>
                      </a:pPr>
                      <a:r>
                        <a:rPr lang="en-US" sz="1300" b="0" i="0" u="none" strike="noStrike" kern="1200" baseline="0" dirty="0">
                          <a:solidFill>
                            <a:schemeClr val="tx1"/>
                          </a:solidFill>
                          <a:latin typeface="+mn-lt"/>
                          <a:ea typeface="+mn-ea"/>
                          <a:cs typeface="+mn-cs"/>
                        </a:rPr>
                        <a:t>$1,000 for </a:t>
                      </a:r>
                      <a:br>
                        <a:rPr lang="en-US" sz="1300" b="0" i="0" u="none" strike="noStrike" kern="1200" baseline="0" dirty="0">
                          <a:solidFill>
                            <a:schemeClr val="tx1"/>
                          </a:solidFill>
                          <a:latin typeface="+mn-lt"/>
                          <a:ea typeface="+mn-ea"/>
                          <a:cs typeface="+mn-cs"/>
                        </a:rPr>
                      </a:br>
                      <a:r>
                        <a:rPr lang="en-US" sz="1300" b="0" i="0" u="none" strike="noStrike" kern="1200" baseline="0" dirty="0">
                          <a:solidFill>
                            <a:schemeClr val="tx1"/>
                          </a:solidFill>
                          <a:latin typeface="+mn-lt"/>
                          <a:ea typeface="+mn-ea"/>
                          <a:cs typeface="+mn-cs"/>
                        </a:rPr>
                        <a:t>1 person</a:t>
                      </a:r>
                    </a:p>
                    <a:p>
                      <a:pPr marL="117475" indent="0">
                        <a:spcBef>
                          <a:spcPts val="0"/>
                        </a:spcBef>
                        <a:spcAft>
                          <a:spcPts val="600"/>
                        </a:spcAft>
                      </a:pPr>
                      <a:r>
                        <a:rPr lang="en-US" sz="1300" b="0" i="0" u="none" strike="noStrike" kern="1200" baseline="0" dirty="0">
                          <a:solidFill>
                            <a:schemeClr val="tx1"/>
                          </a:solidFill>
                          <a:latin typeface="+mn-lt"/>
                          <a:ea typeface="+mn-ea"/>
                          <a:cs typeface="+mn-cs"/>
                        </a:rPr>
                        <a:t>$2,000 for </a:t>
                      </a:r>
                      <a:br>
                        <a:rPr lang="en-US" sz="1300" b="0" i="0" u="none" strike="noStrike" kern="1200" baseline="0" dirty="0">
                          <a:solidFill>
                            <a:schemeClr val="tx1"/>
                          </a:solidFill>
                          <a:latin typeface="+mn-lt"/>
                          <a:ea typeface="+mn-ea"/>
                          <a:cs typeface="+mn-cs"/>
                        </a:rPr>
                      </a:br>
                      <a:r>
                        <a:rPr lang="en-US" sz="1300" b="0" i="0" u="none" strike="noStrike" kern="1200" baseline="0" dirty="0">
                          <a:solidFill>
                            <a:schemeClr val="tx1"/>
                          </a:solidFill>
                          <a:latin typeface="+mn-lt"/>
                          <a:ea typeface="+mn-ea"/>
                          <a:cs typeface="+mn-cs"/>
                        </a:rPr>
                        <a:t>&gt; 1 person</a:t>
                      </a:r>
                      <a:endParaRPr lang="en-US" sz="13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117475" indent="0" algn="l">
                        <a:spcBef>
                          <a:spcPts val="0"/>
                        </a:spcBef>
                        <a:spcAft>
                          <a:spcPts val="600"/>
                        </a:spcAft>
                      </a:pPr>
                      <a:r>
                        <a:rPr lang="en-US" sz="1300" b="0" i="0" u="none" strike="noStrike" baseline="0" dirty="0">
                          <a:solidFill>
                            <a:schemeClr val="tx1"/>
                          </a:solidFill>
                          <a:latin typeface="+mn-lt"/>
                        </a:rPr>
                        <a:t>$250 for</a:t>
                      </a:r>
                      <a:br>
                        <a:rPr lang="en-US" sz="1300" b="0" i="0" u="none" strike="noStrike" baseline="0" dirty="0">
                          <a:solidFill>
                            <a:schemeClr val="tx1"/>
                          </a:solidFill>
                          <a:latin typeface="+mn-lt"/>
                        </a:rPr>
                      </a:br>
                      <a:r>
                        <a:rPr lang="en-US" sz="1300" b="0" i="0" u="none" strike="noStrike" baseline="0" dirty="0">
                          <a:solidFill>
                            <a:schemeClr val="tx1"/>
                          </a:solidFill>
                          <a:latin typeface="+mn-lt"/>
                        </a:rPr>
                        <a:t>1 person</a:t>
                      </a:r>
                    </a:p>
                    <a:p>
                      <a:pPr marL="117475" marR="0" indent="0" algn="l" defTabSz="914400" rtl="0" eaLnBrk="1" fontAlgn="auto" latinLnBrk="0" hangingPunct="1">
                        <a:lnSpc>
                          <a:spcPct val="100000"/>
                        </a:lnSpc>
                        <a:spcBef>
                          <a:spcPts val="0"/>
                        </a:spcBef>
                        <a:spcAft>
                          <a:spcPts val="600"/>
                        </a:spcAft>
                        <a:buClrTx/>
                        <a:buSzTx/>
                        <a:buFontTx/>
                        <a:buNone/>
                        <a:tabLst/>
                        <a:defRPr/>
                      </a:pPr>
                      <a:r>
                        <a:rPr lang="en-US" sz="1300" b="0" i="0" u="none" strike="noStrike" baseline="0" dirty="0">
                          <a:solidFill>
                            <a:schemeClr val="tx1"/>
                          </a:solidFill>
                          <a:latin typeface="+mn-lt"/>
                        </a:rPr>
                        <a:t>$500 </a:t>
                      </a:r>
                      <a:r>
                        <a:rPr lang="en-US" sz="1300" b="0" i="0" u="none" strike="noStrike" kern="1200" baseline="0" dirty="0">
                          <a:solidFill>
                            <a:schemeClr val="tx1"/>
                          </a:solidFill>
                          <a:latin typeface="+mn-lt"/>
                          <a:ea typeface="+mn-ea"/>
                          <a:cs typeface="+mn-cs"/>
                        </a:rPr>
                        <a:t>for </a:t>
                      </a:r>
                      <a:br>
                        <a:rPr lang="en-US" sz="1300" b="0" i="0" u="none" strike="noStrike" kern="1200" baseline="0" dirty="0">
                          <a:solidFill>
                            <a:schemeClr val="tx1"/>
                          </a:solidFill>
                          <a:latin typeface="+mn-lt"/>
                          <a:ea typeface="+mn-ea"/>
                          <a:cs typeface="+mn-cs"/>
                        </a:rPr>
                      </a:br>
                      <a:r>
                        <a:rPr lang="en-US" sz="1300" b="0" i="0" u="none" strike="noStrike" kern="1200" baseline="0" dirty="0">
                          <a:solidFill>
                            <a:schemeClr val="tx1"/>
                          </a:solidFill>
                          <a:latin typeface="+mn-lt"/>
                          <a:ea typeface="+mn-ea"/>
                          <a:cs typeface="+mn-cs"/>
                        </a:rPr>
                        <a:t>&gt; 1person</a:t>
                      </a:r>
                      <a:endParaRPr lang="en-US" sz="13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300" b="0" i="0" u="none" strike="noStrike" kern="1200" baseline="0" dirty="0">
                          <a:solidFill>
                            <a:schemeClr val="tx1"/>
                          </a:solidFill>
                          <a:latin typeface="+mn-lt"/>
                          <a:ea typeface="+mn-ea"/>
                          <a:cs typeface="+mn-cs"/>
                        </a:rPr>
                        <a:t>None</a:t>
                      </a:r>
                      <a:endParaRPr lang="en-US" sz="1300" b="0" dirty="0">
                        <a:solidFill>
                          <a:schemeClr val="tx1"/>
                        </a:solidFill>
                        <a:latin typeface="+mn-lt"/>
                        <a:cs typeface="Calibri" panose="020F0502020204030204" pitchFamily="34" charset="0"/>
                      </a:endParaRPr>
                    </a:p>
                    <a:p>
                      <a:pPr algn="l">
                        <a:spcBef>
                          <a:spcPts val="0"/>
                        </a:spcBef>
                        <a:spcAft>
                          <a:spcPts val="600"/>
                        </a:spcAft>
                      </a:pPr>
                      <a:endParaRPr lang="en-US" sz="1300" b="0" dirty="0">
                        <a:solidFill>
                          <a:schemeClr val="tx1"/>
                        </a:solidFill>
                        <a:latin typeface="+mn-lt"/>
                        <a:cs typeface="Calibri" panose="020F0502020204030204" pitchFamily="34" charset="0"/>
                      </a:endParaRPr>
                    </a:p>
                  </a:txBody>
                  <a:tcPr marL="182880" marR="0">
                    <a:lnL w="6350" cap="flat" cmpd="sng" algn="ctr">
                      <a:solidFill>
                        <a:schemeClr val="tx1">
                          <a:lumMod val="65000"/>
                          <a:lumOff val="35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36648892"/>
              </p:ext>
            </p:extLst>
          </p:nvPr>
        </p:nvGraphicFramePr>
        <p:xfrm>
          <a:off x="1912980" y="2952750"/>
          <a:ext cx="7052038" cy="477012"/>
        </p:xfrm>
        <a:graphic>
          <a:graphicData uri="http://schemas.openxmlformats.org/drawingml/2006/table">
            <a:tbl>
              <a:tblPr firstRow="1" bandRow="1">
                <a:tableStyleId>{5C22544A-7EE6-4342-B048-85BDC9FD1C3A}</a:tableStyleId>
              </a:tblPr>
              <a:tblGrid>
                <a:gridCol w="1184638">
                  <a:extLst>
                    <a:ext uri="{9D8B030D-6E8A-4147-A177-3AD203B41FA5}">
                      <a16:colId xmlns:a16="http://schemas.microsoft.com/office/drawing/2014/main" val="20000"/>
                    </a:ext>
                  </a:extLst>
                </a:gridCol>
                <a:gridCol w="1234440">
                  <a:extLst>
                    <a:ext uri="{9D8B030D-6E8A-4147-A177-3AD203B41FA5}">
                      <a16:colId xmlns:a16="http://schemas.microsoft.com/office/drawing/2014/main" val="20001"/>
                    </a:ext>
                  </a:extLst>
                </a:gridCol>
                <a:gridCol w="120396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06424">
                  <a:extLst>
                    <a:ext uri="{9D8B030D-6E8A-4147-A177-3AD203B41FA5}">
                      <a16:colId xmlns:a16="http://schemas.microsoft.com/office/drawing/2014/main" val="20004"/>
                    </a:ext>
                  </a:extLst>
                </a:gridCol>
                <a:gridCol w="1133856">
                  <a:extLst>
                    <a:ext uri="{9D8B030D-6E8A-4147-A177-3AD203B41FA5}">
                      <a16:colId xmlns:a16="http://schemas.microsoft.com/office/drawing/2014/main" val="20005"/>
                    </a:ext>
                  </a:extLst>
                </a:gridCol>
              </a:tblGrid>
              <a:tr h="228600">
                <a:tc gridSpan="3">
                  <a:txBody>
                    <a:bodyPr/>
                    <a:lstStyle/>
                    <a:p>
                      <a:pPr algn="ctr"/>
                      <a:r>
                        <a:rPr lang="en-US" sz="1350" b="1" dirty="0">
                          <a:solidFill>
                            <a:schemeClr val="bg1"/>
                          </a:solidFill>
                          <a:effectLst>
                            <a:outerShdw blurRad="38100" dist="38100" dir="2700000" algn="tl">
                              <a:srgbClr val="000000">
                                <a:alpha val="43137"/>
                              </a:srgbClr>
                            </a:outerShdw>
                          </a:effectLst>
                          <a:latin typeface="+mn-lt"/>
                          <a:cs typeface="Calibri" panose="020F0502020204030204" pitchFamily="34" charset="0"/>
                        </a:rPr>
                        <a:t>HSA</a:t>
                      </a:r>
                      <a:r>
                        <a:rPr lang="en-US" sz="1350" b="1" baseline="0" dirty="0">
                          <a:solidFill>
                            <a:schemeClr val="bg1"/>
                          </a:solidFill>
                          <a:effectLst>
                            <a:outerShdw blurRad="38100" dist="38100" dir="2700000" algn="tl">
                              <a:srgbClr val="000000">
                                <a:alpha val="43137"/>
                              </a:srgbClr>
                            </a:outerShdw>
                          </a:effectLst>
                          <a:latin typeface="+mn-lt"/>
                          <a:cs typeface="Calibri" panose="020F0502020204030204" pitchFamily="34" charset="0"/>
                        </a:rPr>
                        <a:t> Plans*</a:t>
                      </a:r>
                      <a:endParaRPr lang="en-US" sz="1350" b="1" dirty="0">
                        <a:solidFill>
                          <a:schemeClr val="bg1"/>
                        </a:solidFill>
                        <a:effectLst>
                          <a:outerShdw blurRad="38100" dist="38100" dir="2700000" algn="tl">
                            <a:srgbClr val="000000">
                              <a:alpha val="43137"/>
                            </a:srgbClr>
                          </a:outerShdw>
                        </a:effectLst>
                        <a:latin typeface="+mn-lt"/>
                        <a:cs typeface="Calibri" panose="020F0502020204030204" pitchFamily="34" charset="0"/>
                      </a:endParaRPr>
                    </a:p>
                  </a:txBody>
                  <a:tcPr marL="45720" marR="0" marT="18288" marB="18288">
                    <a:lnL w="3175" cap="flat" cmpd="sng" algn="ctr">
                      <a:solidFill>
                        <a:schemeClr val="tx1">
                          <a:lumMod val="50000"/>
                          <a:lumOff val="50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73A14D"/>
                    </a:solidFill>
                  </a:tcPr>
                </a:tc>
                <a:tc hMerge="1">
                  <a:txBody>
                    <a:bodyPr/>
                    <a:lstStyle/>
                    <a:p>
                      <a:pPr algn="ctr"/>
                      <a:endParaRPr lang="en-US" sz="1100" b="1" dirty="0">
                        <a:solidFill>
                          <a:schemeClr val="tx1"/>
                        </a:solidFill>
                        <a:latin typeface="+mn-lt"/>
                        <a:cs typeface="Calibri" panose="020F0502020204030204" pitchFamily="34" charset="0"/>
                      </a:endParaRP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DCB93"/>
                    </a:solidFill>
                  </a:tcPr>
                </a:tc>
                <a:tc hMerge="1">
                  <a:txBody>
                    <a:bodyPr/>
                    <a:lstStyle/>
                    <a:p>
                      <a:pPr algn="ctr"/>
                      <a:endParaRPr lang="en-US" sz="1100" b="1" dirty="0">
                        <a:solidFill>
                          <a:schemeClr val="tx1"/>
                        </a:solidFill>
                        <a:latin typeface="+mn-lt"/>
                        <a:cs typeface="Calibri" panose="020F0502020204030204" pitchFamily="34" charset="0"/>
                      </a:endParaRP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DCB93"/>
                    </a:solidFill>
                  </a:tcPr>
                </a:tc>
                <a:tc gridSpan="2">
                  <a:txBody>
                    <a:bodyPr/>
                    <a:lstStyle/>
                    <a:p>
                      <a:pPr algn="ctr"/>
                      <a:r>
                        <a:rPr lang="en-US" sz="1350" b="1" dirty="0">
                          <a:solidFill>
                            <a:schemeClr val="bg1"/>
                          </a:solidFill>
                          <a:effectLst>
                            <a:outerShdw blurRad="38100" dist="38100" dir="2700000" algn="tl">
                              <a:srgbClr val="000000">
                                <a:alpha val="43137"/>
                              </a:srgbClr>
                            </a:outerShdw>
                          </a:effectLst>
                          <a:latin typeface="+mn-lt"/>
                          <a:cs typeface="Calibri" panose="020F0502020204030204" pitchFamily="34" charset="0"/>
                        </a:rPr>
                        <a:t>HRA Plans</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63A8"/>
                    </a:solidFill>
                  </a:tcPr>
                </a:tc>
                <a:tc hMerge="1">
                  <a:txBody>
                    <a:bodyPr/>
                    <a:lstStyle/>
                    <a:p>
                      <a:pPr algn="ctr"/>
                      <a:endParaRPr lang="en-US" sz="1100" b="1" dirty="0">
                        <a:solidFill>
                          <a:schemeClr val="tx1"/>
                        </a:solidFill>
                        <a:latin typeface="+mn-lt"/>
                        <a:cs typeface="Calibri" panose="020F0502020204030204" pitchFamily="34" charset="0"/>
                      </a:endParaRP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2D0E9"/>
                    </a:solidFill>
                  </a:tcPr>
                </a:tc>
                <a:tc>
                  <a:txBody>
                    <a:bodyPr/>
                    <a:lstStyle/>
                    <a:p>
                      <a:pPr algn="ctr"/>
                      <a:r>
                        <a:rPr lang="en-US" sz="1350" b="1" dirty="0">
                          <a:solidFill>
                            <a:schemeClr val="bg1"/>
                          </a:solidFill>
                          <a:effectLst>
                            <a:outerShdw blurRad="38100" dist="38100" dir="2700000" algn="tl">
                              <a:srgbClr val="000000">
                                <a:alpha val="43137"/>
                              </a:srgbClr>
                            </a:outerShdw>
                          </a:effectLst>
                          <a:latin typeface="+mn-lt"/>
                          <a:cs typeface="Calibri" panose="020F0502020204030204" pitchFamily="34" charset="0"/>
                        </a:rPr>
                        <a:t>B1000</a:t>
                      </a:r>
                    </a:p>
                  </a:txBody>
                  <a:tcPr marL="45720" marR="0" marT="18288" marB="18288">
                    <a:lnL w="6350" cap="flat" cmpd="sng" algn="ctr">
                      <a:solidFill>
                        <a:schemeClr val="tx1">
                          <a:lumMod val="65000"/>
                          <a:lumOff val="35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228600">
                <a:tc>
                  <a:txBody>
                    <a:bodyPr/>
                    <a:lstStyle/>
                    <a:p>
                      <a:pPr algn="ctr"/>
                      <a:r>
                        <a:rPr lang="en-US" sz="1300" b="1" dirty="0">
                          <a:solidFill>
                            <a:schemeClr val="tx1"/>
                          </a:solidFill>
                          <a:latin typeface="+mn-lt"/>
                          <a:cs typeface="Calibri" panose="020F0502020204030204" pitchFamily="34" charset="0"/>
                        </a:rPr>
                        <a:t>H1500</a:t>
                      </a:r>
                    </a:p>
                  </a:txBody>
                  <a:tcPr marL="45720" marR="0" marT="18288" marB="18288">
                    <a:lnL w="3175" cap="flat" cmpd="sng" algn="ctr">
                      <a:solidFill>
                        <a:schemeClr val="tx1">
                          <a:lumMod val="50000"/>
                          <a:lumOff val="50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r>
                        <a:rPr lang="en-US" sz="1300" b="1" dirty="0">
                          <a:solidFill>
                            <a:schemeClr val="tx1"/>
                          </a:solidFill>
                          <a:latin typeface="+mn-lt"/>
                          <a:cs typeface="Calibri" panose="020F0502020204030204" pitchFamily="34" charset="0"/>
                        </a:rPr>
                        <a:t>H2000</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r>
                        <a:rPr lang="en-US" sz="1300" b="1" dirty="0">
                          <a:solidFill>
                            <a:schemeClr val="tx1"/>
                          </a:solidFill>
                          <a:latin typeface="+mn-lt"/>
                          <a:cs typeface="Calibri" panose="020F0502020204030204" pitchFamily="34" charset="0"/>
                        </a:rPr>
                        <a:t>H3000</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r>
                        <a:rPr lang="en-US" sz="1300" b="1" dirty="0">
                          <a:solidFill>
                            <a:schemeClr val="tx1"/>
                          </a:solidFill>
                          <a:latin typeface="+mn-lt"/>
                          <a:cs typeface="Calibri" panose="020F0502020204030204" pitchFamily="34" charset="0"/>
                        </a:rPr>
                        <a:t>C2000</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ctr"/>
                      <a:r>
                        <a:rPr lang="en-US" sz="1300" b="1" dirty="0">
                          <a:solidFill>
                            <a:schemeClr val="tx1"/>
                          </a:solidFill>
                          <a:latin typeface="+mn-lt"/>
                          <a:cs typeface="Calibri" panose="020F0502020204030204" pitchFamily="34" charset="0"/>
                        </a:rPr>
                        <a:t>C3000</a:t>
                      </a:r>
                    </a:p>
                  </a:txBody>
                  <a:tcPr marL="45720" marR="0" marT="18288" marB="18288">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ctr"/>
                      <a:r>
                        <a:rPr lang="en-US" sz="1300" b="1" dirty="0">
                          <a:solidFill>
                            <a:schemeClr val="tx1"/>
                          </a:solidFill>
                          <a:latin typeface="+mn-lt"/>
                          <a:cs typeface="Calibri" panose="020F0502020204030204" pitchFamily="34" charset="0"/>
                        </a:rPr>
                        <a:t>B1000</a:t>
                      </a:r>
                    </a:p>
                  </a:txBody>
                  <a:tcPr marL="45720" marR="0" marT="18288" marB="18288">
                    <a:lnL w="6350" cap="flat" cmpd="sng" algn="ctr">
                      <a:solidFill>
                        <a:schemeClr val="tx1">
                          <a:lumMod val="65000"/>
                          <a:lumOff val="35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9921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744"/>
            <a:ext cx="8229600" cy="640080"/>
          </a:xfrm>
        </p:spPr>
        <p:txBody>
          <a:bodyPr/>
          <a:lstStyle/>
          <a:p>
            <a:r>
              <a:rPr lang="en-US" dirty="0">
                <a:latin typeface="Calibri" panose="020F0502020204030204" pitchFamily="34" charset="0"/>
              </a:rPr>
              <a:t>Plan Similarities and Differences</a:t>
            </a:r>
          </a:p>
        </p:txBody>
      </p:sp>
      <p:sp>
        <p:nvSpPr>
          <p:cNvPr id="4" name="Content Placeholder 3"/>
          <p:cNvSpPr>
            <a:spLocks noGrp="1"/>
          </p:cNvSpPr>
          <p:nvPr>
            <p:ph idx="1"/>
          </p:nvPr>
        </p:nvSpPr>
        <p:spPr>
          <a:xfrm>
            <a:off x="765175" y="1340641"/>
            <a:ext cx="7696200" cy="2857500"/>
          </a:xfrm>
        </p:spPr>
        <p:txBody>
          <a:bodyPr/>
          <a:lstStyle/>
          <a:p>
            <a:pPr marL="0" indent="0">
              <a:buNone/>
            </a:pPr>
            <a:br>
              <a:rPr lang="en-US" dirty="0"/>
            </a:br>
            <a:endParaRPr lang="en-US" dirty="0"/>
          </a:p>
          <a:p>
            <a:endParaRPr lang="en-US" dirty="0"/>
          </a:p>
          <a:p>
            <a:pPr>
              <a:lnSpc>
                <a:spcPts val="3000"/>
              </a:lnSpc>
              <a:spcBef>
                <a:spcPts val="0"/>
              </a:spcBef>
            </a:pPr>
            <a:endParaRPr lang="en-US" dirty="0"/>
          </a:p>
          <a:p>
            <a:pPr marL="0" indent="0">
              <a:buNone/>
            </a:pP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41573491"/>
              </p:ext>
            </p:extLst>
          </p:nvPr>
        </p:nvGraphicFramePr>
        <p:xfrm>
          <a:off x="861254" y="1731781"/>
          <a:ext cx="7772400" cy="2997200"/>
        </p:xfrm>
        <a:graphic>
          <a:graphicData uri="http://schemas.openxmlformats.org/drawingml/2006/table">
            <a:tbl>
              <a:tblPr firstRow="1" bandRow="1">
                <a:tableStyleId>{5C22544A-7EE6-4342-B048-85BDC9FD1C3A}</a:tableStyleId>
              </a:tblPr>
              <a:tblGrid>
                <a:gridCol w="475488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396240">
                <a:tc>
                  <a:txBody>
                    <a:bodyPr/>
                    <a:lstStyle/>
                    <a:p>
                      <a:pPr algn="l">
                        <a:lnSpc>
                          <a:spcPts val="1600"/>
                        </a:lnSpc>
                      </a:pPr>
                      <a:r>
                        <a:rPr lang="en-US" sz="1350" b="1" i="0" u="none" strike="noStrike" baseline="0" dirty="0">
                          <a:solidFill>
                            <a:schemeClr val="tx1"/>
                          </a:solidFill>
                          <a:latin typeface="+mn-lt"/>
                        </a:rPr>
                        <a:t>Preventive Services</a:t>
                      </a:r>
                    </a:p>
                    <a:p>
                      <a:pPr algn="l">
                        <a:lnSpc>
                          <a:spcPts val="1600"/>
                        </a:lnSpc>
                      </a:pPr>
                      <a:r>
                        <a:rPr lang="en-US" sz="1350" b="0" i="0" u="none" strike="noStrike" baseline="0" dirty="0">
                          <a:solidFill>
                            <a:schemeClr val="tx1"/>
                          </a:solidFill>
                          <a:latin typeface="+mn-lt"/>
                        </a:rPr>
                        <a:t>(in-network covered at 100%)</a:t>
                      </a:r>
                      <a:endParaRPr lang="en-US" sz="1350" b="0" dirty="0">
                        <a:solidFill>
                          <a:schemeClr val="tx1"/>
                        </a:solidFill>
                        <a:latin typeface="+mn-lt"/>
                        <a:cs typeface="Calibri" panose="020F0502020204030204" pitchFamily="34" charset="0"/>
                      </a:endParaRPr>
                    </a:p>
                  </a:txBody>
                  <a:tcPr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0"/>
                  </a:ext>
                </a:extLst>
              </a:tr>
              <a:tr h="396240">
                <a:tc>
                  <a:txBody>
                    <a:bodyPr/>
                    <a:lstStyle/>
                    <a:p>
                      <a:pPr>
                        <a:lnSpc>
                          <a:spcPts val="1600"/>
                        </a:lnSpc>
                      </a:pPr>
                      <a:r>
                        <a:rPr lang="en-US" sz="1350" b="1" i="0" u="none" strike="noStrike" kern="1200" baseline="0" dirty="0">
                          <a:solidFill>
                            <a:schemeClr val="dk1"/>
                          </a:solidFill>
                          <a:latin typeface="+mn-lt"/>
                          <a:ea typeface="+mn-ea"/>
                          <a:cs typeface="+mn-cs"/>
                        </a:rPr>
                        <a:t>Out-of-Pocket Maximum</a:t>
                      </a:r>
                    </a:p>
                    <a:p>
                      <a:pPr>
                        <a:lnSpc>
                          <a:spcPts val="1600"/>
                        </a:lnSpc>
                      </a:pPr>
                      <a:r>
                        <a:rPr lang="en-US" sz="1350" b="0" i="0" u="none" strike="noStrike" kern="1200" baseline="0" dirty="0">
                          <a:solidFill>
                            <a:schemeClr val="dk1"/>
                          </a:solidFill>
                          <a:latin typeface="+mn-lt"/>
                          <a:ea typeface="+mn-ea"/>
                          <a:cs typeface="+mn-cs"/>
                        </a:rPr>
                        <a:t>(includes deductible, co-payments, and co-insurance for medical, behavioral health and pharmacy; does not include dental/vision)</a:t>
                      </a:r>
                      <a:endParaRPr lang="en-US" sz="1350" b="0" dirty="0">
                        <a:solidFill>
                          <a:schemeClr val="tx1"/>
                        </a:solidFill>
                        <a:latin typeface="+mn-lt"/>
                        <a:cs typeface="Calibri" panose="020F0502020204030204" pitchFamily="34" charset="0"/>
                      </a:endParaRPr>
                    </a:p>
                  </a:txBody>
                  <a:tcPr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1"/>
                  </a:ext>
                </a:extLst>
              </a:tr>
              <a:tr h="396240">
                <a:tc>
                  <a:txBody>
                    <a:bodyPr/>
                    <a:lstStyle/>
                    <a:p>
                      <a:pPr>
                        <a:lnSpc>
                          <a:spcPts val="1600"/>
                        </a:lnSpc>
                      </a:pPr>
                      <a:r>
                        <a:rPr lang="en-US" sz="1350" b="1" i="0" u="none" strike="noStrike" kern="1200" baseline="0" dirty="0">
                          <a:solidFill>
                            <a:schemeClr val="dk1"/>
                          </a:solidFill>
                          <a:latin typeface="+mn-lt"/>
                          <a:ea typeface="+mn-ea"/>
                          <a:cs typeface="+mn-cs"/>
                        </a:rPr>
                        <a:t>Inpatient/Outpatient Medical Services</a:t>
                      </a:r>
                    </a:p>
                    <a:p>
                      <a:pPr>
                        <a:lnSpc>
                          <a:spcPts val="1600"/>
                        </a:lnSpc>
                      </a:pPr>
                      <a:r>
                        <a:rPr lang="en-US" sz="1350" b="0" i="0" u="none" strike="noStrike" kern="1200" baseline="0" dirty="0">
                          <a:solidFill>
                            <a:schemeClr val="dk1"/>
                          </a:solidFill>
                          <a:latin typeface="+mn-lt"/>
                          <a:ea typeface="+mn-ea"/>
                          <a:cs typeface="+mn-cs"/>
                        </a:rPr>
                        <a:t>After you pay deductible, then plan co-insurance helps pay costs</a:t>
                      </a:r>
                      <a:endParaRPr lang="en-US" sz="1350" b="0" dirty="0">
                        <a:solidFill>
                          <a:schemeClr val="tx1"/>
                        </a:solidFill>
                        <a:latin typeface="+mn-lt"/>
                        <a:cs typeface="Calibri" panose="020F0502020204030204" pitchFamily="34" charset="0"/>
                      </a:endParaRPr>
                    </a:p>
                  </a:txBody>
                  <a:tcPr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2"/>
                  </a:ext>
                </a:extLst>
              </a:tr>
              <a:tr h="396240">
                <a:tc>
                  <a:txBody>
                    <a:bodyPr/>
                    <a:lstStyle/>
                    <a:p>
                      <a:pPr>
                        <a:lnSpc>
                          <a:spcPts val="1600"/>
                        </a:lnSpc>
                      </a:pPr>
                      <a:r>
                        <a:rPr lang="en-US" sz="1350" b="1" i="0" u="none" strike="noStrike" kern="1200" baseline="0" dirty="0">
                          <a:solidFill>
                            <a:schemeClr val="dk1"/>
                          </a:solidFill>
                          <a:latin typeface="+mn-lt"/>
                          <a:ea typeface="+mn-ea"/>
                          <a:cs typeface="+mn-cs"/>
                        </a:rPr>
                        <a:t>Broad, Nation-Wide Networks and drug formularies</a:t>
                      </a:r>
                      <a:endParaRPr lang="en-US" sz="1350" b="1" dirty="0">
                        <a:solidFill>
                          <a:schemeClr val="tx1"/>
                        </a:solidFill>
                        <a:latin typeface="+mn-lt"/>
                        <a:cs typeface="Calibri" panose="020F0502020204030204" pitchFamily="34" charset="0"/>
                      </a:endParaRPr>
                    </a:p>
                  </a:txBody>
                  <a:tcPr marR="0" marT="36576" marB="36576"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3"/>
                  </a:ext>
                </a:extLst>
              </a:tr>
              <a:tr h="396240">
                <a:tc>
                  <a:txBody>
                    <a:bodyPr/>
                    <a:lstStyle/>
                    <a:p>
                      <a:pPr>
                        <a:lnSpc>
                          <a:spcPts val="1600"/>
                        </a:lnSpc>
                      </a:pPr>
                      <a:r>
                        <a:rPr lang="en-US" sz="1350" b="1" i="0" u="none" strike="noStrike" kern="1200" baseline="0" dirty="0">
                          <a:solidFill>
                            <a:schemeClr val="dk1"/>
                          </a:solidFill>
                          <a:latin typeface="+mn-lt"/>
                          <a:ea typeface="+mn-ea"/>
                          <a:cs typeface="+mn-cs"/>
                        </a:rPr>
                        <a:t>Doctor, Urgent Care and ER Visits</a:t>
                      </a:r>
                      <a:endParaRPr lang="en-US" sz="1350" b="0" i="0" u="none" strike="noStrike" kern="1200" baseline="0" dirty="0">
                        <a:solidFill>
                          <a:schemeClr val="dk1"/>
                        </a:solidFill>
                        <a:latin typeface="+mn-lt"/>
                        <a:ea typeface="+mn-ea"/>
                        <a:cs typeface="+mn-cs"/>
                      </a:endParaRPr>
                    </a:p>
                    <a:p>
                      <a:pPr>
                        <a:lnSpc>
                          <a:spcPts val="1600"/>
                        </a:lnSpc>
                      </a:pPr>
                      <a:r>
                        <a:rPr lang="en-US" sz="1350" b="0" i="0" u="none" strike="noStrike" kern="1200" baseline="0" dirty="0">
                          <a:solidFill>
                            <a:schemeClr val="dk1"/>
                          </a:solidFill>
                          <a:latin typeface="+mn-lt"/>
                          <a:ea typeface="+mn-ea"/>
                          <a:cs typeface="+mn-cs"/>
                        </a:rPr>
                        <a:t>Fixed co-payment</a:t>
                      </a:r>
                      <a:endParaRPr lang="en-US" sz="1350" b="0" dirty="0">
                        <a:solidFill>
                          <a:schemeClr val="tx1"/>
                        </a:solidFill>
                        <a:latin typeface="+mn-lt"/>
                        <a:cs typeface="Calibri" panose="020F0502020204030204" pitchFamily="34" charset="0"/>
                      </a:endParaRPr>
                    </a:p>
                  </a:txBody>
                  <a:tcPr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4"/>
                  </a:ext>
                </a:extLst>
              </a:tr>
              <a:tr h="396240">
                <a:tc>
                  <a:txBody>
                    <a:bodyPr/>
                    <a:lstStyle/>
                    <a:p>
                      <a:pPr>
                        <a:lnSpc>
                          <a:spcPts val="1600"/>
                        </a:lnSpc>
                      </a:pPr>
                      <a:r>
                        <a:rPr lang="en-US" sz="1350" b="1" i="0" u="none" strike="noStrike" kern="1200" baseline="0" dirty="0">
                          <a:solidFill>
                            <a:schemeClr val="dk1"/>
                          </a:solidFill>
                          <a:latin typeface="+mn-lt"/>
                          <a:ea typeface="+mn-ea"/>
                          <a:cs typeface="+mn-cs"/>
                        </a:rPr>
                        <a:t>Doctor, Urgent Care and ER Visits</a:t>
                      </a:r>
                      <a:endParaRPr lang="en-US" sz="1350" b="0" i="0" u="none" strike="noStrike" kern="1200" baseline="0" dirty="0">
                        <a:solidFill>
                          <a:schemeClr val="dk1"/>
                        </a:solidFill>
                        <a:latin typeface="+mn-lt"/>
                        <a:ea typeface="+mn-ea"/>
                        <a:cs typeface="+mn-cs"/>
                      </a:endParaRPr>
                    </a:p>
                    <a:p>
                      <a:pPr>
                        <a:lnSpc>
                          <a:spcPts val="1600"/>
                        </a:lnSpc>
                      </a:pPr>
                      <a:r>
                        <a:rPr lang="en-US" sz="1350" b="0" i="0" u="none" strike="noStrike" kern="1200" baseline="0" dirty="0">
                          <a:solidFill>
                            <a:schemeClr val="dk1"/>
                          </a:solidFill>
                          <a:latin typeface="+mn-lt"/>
                          <a:ea typeface="+mn-ea"/>
                          <a:cs typeface="+mn-cs"/>
                        </a:rPr>
                        <a:t>Co-insurance after deductible is met</a:t>
                      </a:r>
                      <a:endParaRPr lang="en-US" sz="1350" b="0" dirty="0">
                        <a:solidFill>
                          <a:schemeClr val="tx1"/>
                        </a:solidFill>
                        <a:latin typeface="+mn-lt"/>
                        <a:cs typeface="Calibri" panose="020F0502020204030204" pitchFamily="34" charset="0"/>
                      </a:endParaRPr>
                    </a:p>
                  </a:txBody>
                  <a:tcPr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36576" marB="36576">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5807572"/>
              </p:ext>
            </p:extLst>
          </p:nvPr>
        </p:nvGraphicFramePr>
        <p:xfrm>
          <a:off x="5619322" y="1461094"/>
          <a:ext cx="3017520" cy="24384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tblGrid>
              <a:tr h="243840">
                <a:tc>
                  <a:txBody>
                    <a:bodyPr/>
                    <a:lstStyle/>
                    <a:p>
                      <a:pPr algn="ctr">
                        <a:lnSpc>
                          <a:spcPts val="1600"/>
                        </a:lnSpc>
                      </a:pPr>
                      <a:r>
                        <a:rPr lang="en-US" sz="1500" b="1" dirty="0">
                          <a:solidFill>
                            <a:schemeClr val="bg1"/>
                          </a:solidFill>
                          <a:effectLst>
                            <a:outerShdw blurRad="38100" dist="38100" dir="2700000" algn="tl">
                              <a:srgbClr val="000000">
                                <a:alpha val="43137"/>
                              </a:srgbClr>
                            </a:outerShdw>
                          </a:effectLst>
                          <a:latin typeface="+mn-lt"/>
                          <a:cs typeface="Calibri" panose="020F0502020204030204" pitchFamily="34" charset="0"/>
                        </a:rPr>
                        <a:t>HSA</a:t>
                      </a:r>
                      <a:r>
                        <a:rPr lang="en-US" sz="1500" b="1" baseline="0" dirty="0">
                          <a:solidFill>
                            <a:schemeClr val="bg1"/>
                          </a:solidFill>
                          <a:effectLst>
                            <a:outerShdw blurRad="38100" dist="38100" dir="2700000" algn="tl">
                              <a:srgbClr val="000000">
                                <a:alpha val="43137"/>
                              </a:srgbClr>
                            </a:outerShdw>
                          </a:effectLst>
                          <a:latin typeface="+mn-lt"/>
                          <a:cs typeface="Calibri" panose="020F0502020204030204" pitchFamily="34" charset="0"/>
                        </a:rPr>
                        <a:t> Plans</a:t>
                      </a:r>
                      <a:endParaRPr lang="en-US" sz="1500" b="1" dirty="0">
                        <a:solidFill>
                          <a:schemeClr val="bg1"/>
                        </a:solidFill>
                        <a:effectLst>
                          <a:outerShdw blurRad="38100" dist="38100" dir="2700000" algn="tl">
                            <a:srgbClr val="000000">
                              <a:alpha val="43137"/>
                            </a:srgbClr>
                          </a:outerShdw>
                        </a:effectLst>
                        <a:latin typeface="+mn-lt"/>
                        <a:cs typeface="Calibri" panose="020F0502020204030204" pitchFamily="34" charset="0"/>
                      </a:endParaRPr>
                    </a:p>
                  </a:txBody>
                  <a:tcPr marL="45720" marR="0" marT="18288" marB="18288">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3A14D"/>
                    </a:solidFill>
                  </a:tcPr>
                </a:tc>
                <a:tc>
                  <a:txBody>
                    <a:bodyPr/>
                    <a:lstStyle/>
                    <a:p>
                      <a:pPr algn="ctr">
                        <a:lnSpc>
                          <a:spcPts val="1600"/>
                        </a:lnSpc>
                      </a:pPr>
                      <a:r>
                        <a:rPr lang="en-US" sz="1500" b="1" dirty="0">
                          <a:solidFill>
                            <a:schemeClr val="bg1"/>
                          </a:solidFill>
                          <a:effectLst>
                            <a:outerShdw blurRad="38100" dist="38100" dir="2700000" algn="tl">
                              <a:srgbClr val="000000">
                                <a:alpha val="43137"/>
                              </a:srgbClr>
                            </a:outerShdw>
                          </a:effectLst>
                          <a:latin typeface="+mn-lt"/>
                          <a:cs typeface="Calibri" panose="020F0502020204030204" pitchFamily="34" charset="0"/>
                        </a:rPr>
                        <a:t>HRA Plans</a:t>
                      </a:r>
                    </a:p>
                  </a:txBody>
                  <a:tcPr marL="45720" marR="0" marT="18288" marB="18288">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63A8"/>
                    </a:solidFill>
                  </a:tcPr>
                </a:tc>
                <a:tc>
                  <a:txBody>
                    <a:bodyPr/>
                    <a:lstStyle/>
                    <a:p>
                      <a:pPr algn="ctr">
                        <a:lnSpc>
                          <a:spcPts val="1600"/>
                        </a:lnSpc>
                      </a:pPr>
                      <a:r>
                        <a:rPr lang="en-US" sz="1500" b="1" dirty="0">
                          <a:solidFill>
                            <a:schemeClr val="bg1"/>
                          </a:solidFill>
                          <a:effectLst>
                            <a:outerShdw blurRad="38100" dist="38100" dir="2700000" algn="tl">
                              <a:srgbClr val="000000">
                                <a:alpha val="43137"/>
                              </a:srgbClr>
                            </a:outerShdw>
                          </a:effectLst>
                          <a:latin typeface="+mn-lt"/>
                          <a:cs typeface="Calibri" panose="020F0502020204030204" pitchFamily="34" charset="0"/>
                        </a:rPr>
                        <a:t>B1000</a:t>
                      </a:r>
                    </a:p>
                  </a:txBody>
                  <a:tcPr marL="45720" marR="0" marT="18288" marB="18288">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157389"/>
            <a:ext cx="505101" cy="26517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158443"/>
            <a:ext cx="505101" cy="26517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6887" y="1157389"/>
            <a:ext cx="505101" cy="26517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0415" y="1790454"/>
            <a:ext cx="402297" cy="356174"/>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9958" y="1790454"/>
            <a:ext cx="402297" cy="356174"/>
          </a:xfrm>
          <a:prstGeom prst="rect">
            <a:avLst/>
          </a:prstGeom>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1790454"/>
            <a:ext cx="402297" cy="356174"/>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5031" y="2942320"/>
            <a:ext cx="402297" cy="356174"/>
          </a:xfrm>
          <a:prstGeom prst="rect">
            <a:avLst/>
          </a:prstGeom>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574" y="2942320"/>
            <a:ext cx="402297" cy="356174"/>
          </a:xfrm>
          <a:prstGeom prst="rect">
            <a:avLst/>
          </a:prstGeom>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9416" y="2942320"/>
            <a:ext cx="402297" cy="356174"/>
          </a:xfrm>
          <a:prstGeom prst="rect">
            <a:avLst/>
          </a:prstGeom>
          <a:effectLst>
            <a:outerShdw blurRad="50800" dist="38100" dir="2700000" algn="tl" rotWithShape="0">
              <a:prstClr val="black">
                <a:alpha val="40000"/>
              </a:prstClr>
            </a:outerShdw>
          </a:effectLst>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5031" y="2365894"/>
            <a:ext cx="402297" cy="356174"/>
          </a:xfrm>
          <a:prstGeom prst="rect">
            <a:avLst/>
          </a:prstGeom>
          <a:effectLst>
            <a:outerShdw blurRad="50800" dist="38100" dir="2700000" algn="tl" rotWithShape="0">
              <a:prstClr val="black">
                <a:alpha val="40000"/>
              </a:prstClr>
            </a:outerShdw>
          </a:effectLst>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574" y="2365894"/>
            <a:ext cx="402297" cy="356174"/>
          </a:xfrm>
          <a:prstGeom prst="rect">
            <a:avLst/>
          </a:prstGeom>
          <a:effectLst>
            <a:outerShdw blurRad="50800" dist="38100" dir="2700000" algn="tl" rotWithShape="0">
              <a:prstClr val="black">
                <a:alpha val="40000"/>
              </a:prstClr>
            </a:outerShdw>
          </a:effectLst>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9416" y="2365894"/>
            <a:ext cx="402297" cy="356174"/>
          </a:xfrm>
          <a:prstGeom prst="rect">
            <a:avLst/>
          </a:prstGeom>
          <a:effectLst>
            <a:outerShdw blurRad="50800" dist="38100" dir="2700000" algn="tl" rotWithShape="0">
              <a:prstClr val="black">
                <a:alpha val="40000"/>
              </a:prstClr>
            </a:outerShdw>
          </a:effectLst>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5031" y="3398384"/>
            <a:ext cx="402297" cy="356174"/>
          </a:xfrm>
          <a:prstGeom prst="rect">
            <a:avLst/>
          </a:prstGeom>
          <a:effectLst>
            <a:outerShdw blurRad="50800" dist="38100" dir="2700000" algn="tl" rotWithShape="0">
              <a:prstClr val="black">
                <a:alpha val="40000"/>
              </a:prstClr>
            </a:outerShdw>
          </a:effec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574" y="3398384"/>
            <a:ext cx="402297" cy="356174"/>
          </a:xfrm>
          <a:prstGeom prst="rect">
            <a:avLst/>
          </a:prstGeom>
          <a:effectLst>
            <a:outerShdw blurRad="50800" dist="38100" dir="2700000" algn="tl" rotWithShape="0">
              <a:prstClr val="black">
                <a:alpha val="40000"/>
              </a:prstClr>
            </a:outerShdw>
          </a:effectLst>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9416" y="3398384"/>
            <a:ext cx="402297" cy="356174"/>
          </a:xfrm>
          <a:prstGeom prst="rect">
            <a:avLst/>
          </a:prstGeom>
          <a:effectLst>
            <a:outerShdw blurRad="50800" dist="38100" dir="2700000" algn="tl" rotWithShape="0">
              <a:prstClr val="black">
                <a:alpha val="40000"/>
              </a:prstClr>
            </a:outerShdw>
          </a:effectLst>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0414" y="4314221"/>
            <a:ext cx="402297" cy="356174"/>
          </a:xfrm>
          <a:prstGeom prst="rect">
            <a:avLst/>
          </a:prstGeom>
          <a:effectLst>
            <a:outerShdw blurRad="50800" dist="38100" dir="2700000" algn="tl" rotWithShape="0">
              <a:prstClr val="black">
                <a:alpha val="40000"/>
              </a:prstClr>
            </a:outerShdw>
          </a:effectLst>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9957" y="4314221"/>
            <a:ext cx="402297" cy="356174"/>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9416" y="3833030"/>
            <a:ext cx="402297" cy="3561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391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60327199"/>
              </p:ext>
            </p:extLst>
          </p:nvPr>
        </p:nvGraphicFramePr>
        <p:xfrm>
          <a:off x="883920" y="2091973"/>
          <a:ext cx="7498080" cy="2468880"/>
        </p:xfrm>
        <a:graphic>
          <a:graphicData uri="http://schemas.openxmlformats.org/drawingml/2006/table">
            <a:tbl>
              <a:tblPr firstRow="1" bandRow="1">
                <a:tableStyleId>{5C22544A-7EE6-4342-B048-85BDC9FD1C3A}</a:tableStyleId>
              </a:tblPr>
              <a:tblGrid>
                <a:gridCol w="448056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396240">
                <a:tc>
                  <a:txBody>
                    <a:bodyPr/>
                    <a:lstStyle/>
                    <a:p>
                      <a:r>
                        <a:rPr lang="en-US" sz="1500" b="1" i="0" u="none" strike="noStrike" kern="1200" baseline="0" dirty="0">
                          <a:solidFill>
                            <a:schemeClr val="tx1"/>
                          </a:solidFill>
                          <a:latin typeface="+mn-lt"/>
                          <a:ea typeface="+mn-ea"/>
                          <a:cs typeface="+mn-cs"/>
                        </a:rPr>
                        <a:t>Pharmacy</a:t>
                      </a:r>
                    </a:p>
                    <a:p>
                      <a:r>
                        <a:rPr lang="en-US" sz="1500" b="0" i="0" u="none" strike="noStrike" kern="1200" baseline="0" dirty="0">
                          <a:solidFill>
                            <a:schemeClr val="tx1"/>
                          </a:solidFill>
                          <a:latin typeface="+mn-lt"/>
                          <a:ea typeface="+mn-ea"/>
                          <a:cs typeface="+mn-cs"/>
                        </a:rPr>
                        <a:t>Co-payment or co-insurance </a:t>
                      </a:r>
                      <a:r>
                        <a:rPr lang="en-US" sz="1500" b="0" i="1" u="none" strike="noStrike" kern="1200" baseline="0" dirty="0">
                          <a:solidFill>
                            <a:schemeClr val="tx1"/>
                          </a:solidFill>
                          <a:latin typeface="+mn-lt"/>
                          <a:ea typeface="+mn-ea"/>
                          <a:cs typeface="+mn-cs"/>
                        </a:rPr>
                        <a:t>before </a:t>
                      </a:r>
                      <a:r>
                        <a:rPr lang="en-US" sz="1500" b="0" i="0" u="none" strike="noStrike" kern="1200" baseline="0" dirty="0">
                          <a:solidFill>
                            <a:schemeClr val="tx1"/>
                          </a:solidFill>
                          <a:latin typeface="+mn-lt"/>
                          <a:ea typeface="+mn-ea"/>
                          <a:cs typeface="+mn-cs"/>
                        </a:rPr>
                        <a:t>deductible is met</a:t>
                      </a:r>
                      <a:endParaRPr lang="en-US" sz="1500" b="0" dirty="0">
                        <a:solidFill>
                          <a:schemeClr val="tx1"/>
                        </a:solidFill>
                        <a:latin typeface="+mn-lt"/>
                        <a:cs typeface="Calibri" panose="020F0502020204030204" pitchFamily="34" charset="0"/>
                      </a:endParaRPr>
                    </a:p>
                  </a:txBody>
                  <a:tcPr marL="13716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0"/>
                  </a:ext>
                </a:extLst>
              </a:tr>
              <a:tr h="396240">
                <a:tc>
                  <a:txBody>
                    <a:bodyPr/>
                    <a:lstStyle/>
                    <a:p>
                      <a:pPr algn="l"/>
                      <a:r>
                        <a:rPr lang="en-US" sz="1500" b="1" i="0" u="none" strike="noStrike" baseline="0" dirty="0">
                          <a:latin typeface="+mn-lt"/>
                        </a:rPr>
                        <a:t>Pharmacy</a:t>
                      </a:r>
                    </a:p>
                    <a:p>
                      <a:pPr algn="l"/>
                      <a:r>
                        <a:rPr lang="en-US" sz="1500" b="0" i="0" u="none" strike="noStrike" baseline="0" dirty="0">
                          <a:latin typeface="+mn-lt"/>
                        </a:rPr>
                        <a:t>Co-payment or co-insurance </a:t>
                      </a:r>
                      <a:r>
                        <a:rPr lang="en-US" sz="1500" b="0" i="1" u="none" strike="noStrike" baseline="0" dirty="0">
                          <a:latin typeface="+mn-lt"/>
                        </a:rPr>
                        <a:t>after </a:t>
                      </a:r>
                      <a:r>
                        <a:rPr lang="en-US" sz="1500" b="0" i="0" u="none" strike="noStrike" baseline="0" dirty="0">
                          <a:latin typeface="+mn-lt"/>
                        </a:rPr>
                        <a:t>deductible is met</a:t>
                      </a:r>
                      <a:endParaRPr lang="en-US" sz="1500" b="0" dirty="0">
                        <a:solidFill>
                          <a:schemeClr val="tx1"/>
                        </a:solidFill>
                        <a:latin typeface="+mn-lt"/>
                        <a:cs typeface="Calibri" panose="020F0502020204030204" pitchFamily="34" charset="0"/>
                      </a:endParaRPr>
                    </a:p>
                  </a:txBody>
                  <a:tcPr marL="13716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1"/>
                  </a:ext>
                </a:extLst>
              </a:tr>
              <a:tr h="396240">
                <a:tc>
                  <a:txBody>
                    <a:bodyPr/>
                    <a:lstStyle/>
                    <a:p>
                      <a:r>
                        <a:rPr lang="en-US" sz="1500" b="1" i="0" u="none" strike="noStrike" kern="1200" baseline="0" dirty="0">
                          <a:solidFill>
                            <a:schemeClr val="dk1"/>
                          </a:solidFill>
                          <a:latin typeface="+mn-lt"/>
                          <a:ea typeface="+mn-ea"/>
                          <a:cs typeface="+mn-cs"/>
                        </a:rPr>
                        <a:t>Mental Health Outpatient Counseling</a:t>
                      </a:r>
                    </a:p>
                    <a:p>
                      <a:r>
                        <a:rPr lang="en-US" sz="1500" b="0" i="0" u="none" strike="noStrike" kern="1200" baseline="0" dirty="0">
                          <a:solidFill>
                            <a:schemeClr val="dk1"/>
                          </a:solidFill>
                          <a:latin typeface="+mn-lt"/>
                          <a:ea typeface="+mn-ea"/>
                          <a:cs typeface="+mn-cs"/>
                        </a:rPr>
                        <a:t>Fixed co-payment</a:t>
                      </a:r>
                      <a:endParaRPr lang="en-US" sz="1500" b="0" dirty="0">
                        <a:solidFill>
                          <a:schemeClr val="tx1"/>
                        </a:solidFill>
                        <a:latin typeface="+mn-lt"/>
                        <a:cs typeface="Calibri" panose="020F0502020204030204" pitchFamily="34" charset="0"/>
                      </a:endParaRPr>
                    </a:p>
                  </a:txBody>
                  <a:tcPr marL="13716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2"/>
                  </a:ext>
                </a:extLst>
              </a:tr>
              <a:tr h="396240">
                <a:tc>
                  <a:txBody>
                    <a:bodyPr/>
                    <a:lstStyle/>
                    <a:p>
                      <a:r>
                        <a:rPr lang="en-US" sz="1500" b="1" i="0" u="none" strike="noStrike" kern="1200" baseline="0" dirty="0">
                          <a:solidFill>
                            <a:schemeClr val="dk1"/>
                          </a:solidFill>
                          <a:latin typeface="+mn-lt"/>
                          <a:ea typeface="+mn-ea"/>
                          <a:cs typeface="+mn-cs"/>
                        </a:rPr>
                        <a:t>Mental Health Counseling</a:t>
                      </a:r>
                      <a:endParaRPr lang="en-US" sz="1500" b="0" i="0" u="none" strike="noStrike" kern="1200" baseline="0" dirty="0">
                        <a:solidFill>
                          <a:schemeClr val="dk1"/>
                        </a:solidFill>
                        <a:latin typeface="+mn-lt"/>
                        <a:ea typeface="+mn-ea"/>
                        <a:cs typeface="+mn-cs"/>
                      </a:endParaRPr>
                    </a:p>
                    <a:p>
                      <a:r>
                        <a:rPr lang="en-US" sz="1500" b="0" i="0" u="none" strike="noStrike" kern="1200" baseline="0" dirty="0">
                          <a:solidFill>
                            <a:schemeClr val="dk1"/>
                          </a:solidFill>
                          <a:latin typeface="+mn-lt"/>
                          <a:ea typeface="+mn-ea"/>
                          <a:cs typeface="+mn-cs"/>
                        </a:rPr>
                        <a:t>Co-insurance </a:t>
                      </a:r>
                      <a:r>
                        <a:rPr lang="en-US" sz="1500" b="0" i="1" u="none" strike="noStrike" kern="1200" baseline="0" dirty="0">
                          <a:solidFill>
                            <a:schemeClr val="dk1"/>
                          </a:solidFill>
                          <a:latin typeface="+mn-lt"/>
                          <a:ea typeface="+mn-ea"/>
                          <a:cs typeface="+mn-cs"/>
                        </a:rPr>
                        <a:t>before </a:t>
                      </a:r>
                      <a:r>
                        <a:rPr lang="en-US" sz="1500" b="0" i="0" u="none" strike="noStrike" kern="1200" baseline="0" dirty="0">
                          <a:solidFill>
                            <a:schemeClr val="dk1"/>
                          </a:solidFill>
                          <a:latin typeface="+mn-lt"/>
                          <a:ea typeface="+mn-ea"/>
                          <a:cs typeface="+mn-cs"/>
                        </a:rPr>
                        <a:t>deductible is met</a:t>
                      </a:r>
                      <a:endParaRPr lang="en-US" sz="1500" b="1" dirty="0">
                        <a:solidFill>
                          <a:schemeClr val="tx1"/>
                        </a:solidFill>
                        <a:latin typeface="+mn-lt"/>
                        <a:cs typeface="Calibri" panose="020F0502020204030204" pitchFamily="34" charset="0"/>
                      </a:endParaRPr>
                    </a:p>
                  </a:txBody>
                  <a:tcPr marL="13716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3"/>
                  </a:ext>
                </a:extLst>
              </a:tr>
              <a:tr h="396240">
                <a:tc>
                  <a:txBody>
                    <a:bodyPr/>
                    <a:lstStyle/>
                    <a:p>
                      <a:r>
                        <a:rPr lang="en-US" sz="1500" b="1" i="0" u="none" strike="noStrike" kern="1200" baseline="0" dirty="0">
                          <a:solidFill>
                            <a:schemeClr val="dk1"/>
                          </a:solidFill>
                          <a:latin typeface="+mn-lt"/>
                          <a:ea typeface="+mn-ea"/>
                          <a:cs typeface="+mn-cs"/>
                        </a:rPr>
                        <a:t>Mental Health Counseling</a:t>
                      </a:r>
                      <a:endParaRPr lang="en-US" sz="1500" b="0" i="0" u="none" strike="noStrike" kern="1200" baseline="0" dirty="0">
                        <a:solidFill>
                          <a:schemeClr val="dk1"/>
                        </a:solidFill>
                        <a:latin typeface="+mn-lt"/>
                        <a:ea typeface="+mn-ea"/>
                        <a:cs typeface="+mn-cs"/>
                      </a:endParaRPr>
                    </a:p>
                    <a:p>
                      <a:r>
                        <a:rPr lang="en-US" sz="1500" b="0" i="0" u="none" strike="noStrike" kern="1200" baseline="0" dirty="0">
                          <a:solidFill>
                            <a:schemeClr val="dk1"/>
                          </a:solidFill>
                          <a:latin typeface="+mn-lt"/>
                          <a:ea typeface="+mn-ea"/>
                          <a:cs typeface="+mn-cs"/>
                        </a:rPr>
                        <a:t>Co-insurance </a:t>
                      </a:r>
                      <a:r>
                        <a:rPr lang="en-US" sz="1500" b="0" i="1" u="none" strike="noStrike" kern="1200" baseline="0" dirty="0">
                          <a:solidFill>
                            <a:schemeClr val="dk1"/>
                          </a:solidFill>
                          <a:latin typeface="+mn-lt"/>
                          <a:ea typeface="+mn-ea"/>
                          <a:cs typeface="+mn-cs"/>
                        </a:rPr>
                        <a:t>after </a:t>
                      </a:r>
                      <a:r>
                        <a:rPr lang="en-US" sz="1500" b="0" i="0" u="none" strike="noStrike" kern="1200" baseline="0" dirty="0">
                          <a:solidFill>
                            <a:schemeClr val="dk1"/>
                          </a:solidFill>
                          <a:latin typeface="+mn-lt"/>
                          <a:ea typeface="+mn-ea"/>
                          <a:cs typeface="+mn-cs"/>
                        </a:rPr>
                        <a:t>deductible is met</a:t>
                      </a:r>
                      <a:endParaRPr lang="en-US" sz="1500" b="0" dirty="0">
                        <a:solidFill>
                          <a:schemeClr val="tx1"/>
                        </a:solidFill>
                        <a:latin typeface="+mn-lt"/>
                        <a:cs typeface="Calibri" panose="020F0502020204030204" pitchFamily="34" charset="0"/>
                      </a:endParaRPr>
                    </a:p>
                  </a:txBody>
                  <a:tcPr marL="13716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algn="l">
                        <a:lnSpc>
                          <a:spcPts val="1600"/>
                        </a:lnSpc>
                      </a:pPr>
                      <a:endParaRPr lang="en-US" sz="1350" b="0" dirty="0">
                        <a:solidFill>
                          <a:schemeClr val="tx1"/>
                        </a:solidFill>
                        <a:latin typeface="+mn-lt"/>
                        <a:cs typeface="Calibri" panose="020F0502020204030204" pitchFamily="34" charset="0"/>
                      </a:endParaRPr>
                    </a:p>
                  </a:txBody>
                  <a:tcPr marL="45720" marR="0" marT="18288" marB="18288">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4"/>
                  </a:ext>
                </a:extLst>
              </a:tr>
            </a:tbl>
          </a:graphicData>
        </a:graphic>
      </p:graphicFrame>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453" y="4130439"/>
            <a:ext cx="402297" cy="356174"/>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453" y="2649218"/>
            <a:ext cx="402297" cy="356174"/>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821" y="2139376"/>
            <a:ext cx="402297" cy="356174"/>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3058" y="2139376"/>
            <a:ext cx="402297" cy="356174"/>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457200" y="237744"/>
            <a:ext cx="8229600" cy="640080"/>
          </a:xfrm>
        </p:spPr>
        <p:txBody>
          <a:bodyPr/>
          <a:lstStyle/>
          <a:p>
            <a:r>
              <a:rPr lang="en-US" dirty="0"/>
              <a:t>Plan Similarities and Differences</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478605498"/>
              </p:ext>
            </p:extLst>
          </p:nvPr>
        </p:nvGraphicFramePr>
        <p:xfrm>
          <a:off x="5356666" y="1785849"/>
          <a:ext cx="3017520" cy="27432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tblGrid>
              <a:tr h="274320">
                <a:tc>
                  <a:txBody>
                    <a:bodyPr/>
                    <a:lstStyle/>
                    <a:p>
                      <a:pPr algn="ctr">
                        <a:lnSpc>
                          <a:spcPts val="1600"/>
                        </a:lnSpc>
                      </a:pPr>
                      <a:r>
                        <a:rPr lang="en-US" sz="1500" b="1" dirty="0">
                          <a:solidFill>
                            <a:schemeClr val="bg1"/>
                          </a:solidFill>
                          <a:effectLst>
                            <a:outerShdw blurRad="38100" dist="38100" dir="2700000" algn="tl">
                              <a:srgbClr val="000000">
                                <a:alpha val="43137"/>
                              </a:srgbClr>
                            </a:outerShdw>
                          </a:effectLst>
                          <a:latin typeface="+mn-lt"/>
                          <a:cs typeface="Calibri" panose="020F0502020204030204" pitchFamily="34" charset="0"/>
                        </a:rPr>
                        <a:t>HSA</a:t>
                      </a:r>
                      <a:r>
                        <a:rPr lang="en-US" sz="1500" b="1" baseline="0" dirty="0">
                          <a:solidFill>
                            <a:schemeClr val="bg1"/>
                          </a:solidFill>
                          <a:effectLst>
                            <a:outerShdw blurRad="38100" dist="38100" dir="2700000" algn="tl">
                              <a:srgbClr val="000000">
                                <a:alpha val="43137"/>
                              </a:srgbClr>
                            </a:outerShdw>
                          </a:effectLst>
                          <a:latin typeface="+mn-lt"/>
                          <a:cs typeface="Calibri" panose="020F0502020204030204" pitchFamily="34" charset="0"/>
                        </a:rPr>
                        <a:t> Plans</a:t>
                      </a:r>
                      <a:endParaRPr lang="en-US" sz="1500" b="1" dirty="0">
                        <a:solidFill>
                          <a:schemeClr val="bg1"/>
                        </a:solidFill>
                        <a:effectLst>
                          <a:outerShdw blurRad="38100" dist="38100" dir="2700000" algn="tl">
                            <a:srgbClr val="000000">
                              <a:alpha val="43137"/>
                            </a:srgbClr>
                          </a:outerShdw>
                        </a:effectLst>
                        <a:latin typeface="+mn-lt"/>
                        <a:cs typeface="Calibri" panose="020F0502020204030204" pitchFamily="34" charset="0"/>
                      </a:endParaRPr>
                    </a:p>
                  </a:txBody>
                  <a:tcPr marL="45720" marR="0" marT="18288" marB="18288"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3A14D"/>
                    </a:solidFill>
                  </a:tcPr>
                </a:tc>
                <a:tc>
                  <a:txBody>
                    <a:bodyPr/>
                    <a:lstStyle/>
                    <a:p>
                      <a:pPr algn="ctr">
                        <a:lnSpc>
                          <a:spcPts val="1600"/>
                        </a:lnSpc>
                      </a:pPr>
                      <a:r>
                        <a:rPr lang="en-US" sz="1500" b="1" dirty="0">
                          <a:solidFill>
                            <a:schemeClr val="bg1"/>
                          </a:solidFill>
                          <a:effectLst>
                            <a:outerShdw blurRad="38100" dist="38100" dir="2700000" algn="tl">
                              <a:srgbClr val="000000">
                                <a:alpha val="43137"/>
                              </a:srgbClr>
                            </a:outerShdw>
                          </a:effectLst>
                          <a:latin typeface="+mn-lt"/>
                          <a:cs typeface="Calibri" panose="020F0502020204030204" pitchFamily="34" charset="0"/>
                        </a:rPr>
                        <a:t>HRA Plans</a:t>
                      </a:r>
                    </a:p>
                  </a:txBody>
                  <a:tcPr marL="45720" marR="0" marT="18288" marB="18288"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63A8"/>
                    </a:solidFill>
                  </a:tcPr>
                </a:tc>
                <a:tc>
                  <a:txBody>
                    <a:bodyPr/>
                    <a:lstStyle/>
                    <a:p>
                      <a:pPr algn="ctr">
                        <a:lnSpc>
                          <a:spcPts val="1600"/>
                        </a:lnSpc>
                      </a:pPr>
                      <a:r>
                        <a:rPr lang="en-US" sz="1500" b="1" dirty="0">
                          <a:solidFill>
                            <a:schemeClr val="bg1"/>
                          </a:solidFill>
                          <a:effectLst>
                            <a:outerShdw blurRad="38100" dist="38100" dir="2700000" algn="tl">
                              <a:srgbClr val="000000">
                                <a:alpha val="43137"/>
                              </a:srgbClr>
                            </a:outerShdw>
                          </a:effectLst>
                          <a:latin typeface="+mn-lt"/>
                          <a:cs typeface="Calibri" panose="020F0502020204030204" pitchFamily="34" charset="0"/>
                        </a:rPr>
                        <a:t>B1000</a:t>
                      </a:r>
                    </a:p>
                  </a:txBody>
                  <a:tcPr marL="45720" marR="0" marT="18288" marB="18288"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5344" y="1482144"/>
            <a:ext cx="505101" cy="26517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544" y="1483198"/>
            <a:ext cx="505101" cy="26517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4231" y="1482144"/>
            <a:ext cx="505101" cy="26517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3058" y="3140406"/>
            <a:ext cx="402297" cy="356174"/>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821" y="3638550"/>
            <a:ext cx="402297" cy="3561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259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B6F5-E799-4D50-AC14-9F9AD668A849}"/>
              </a:ext>
            </a:extLst>
          </p:cNvPr>
          <p:cNvSpPr>
            <a:spLocks noGrp="1"/>
          </p:cNvSpPr>
          <p:nvPr>
            <p:ph type="title"/>
          </p:nvPr>
        </p:nvSpPr>
        <p:spPr/>
        <p:txBody>
          <a:bodyPr/>
          <a:lstStyle/>
          <a:p>
            <a:r>
              <a:rPr lang="en-US" spc="-70" dirty="0" err="1">
                <a:latin typeface="Calibri" panose="020F0502020204030204" pitchFamily="34" charset="0"/>
              </a:rPr>
              <a:t>HealthFlex</a:t>
            </a:r>
            <a:r>
              <a:rPr lang="en-US" spc="-70" dirty="0">
                <a:latin typeface="Calibri" panose="020F0502020204030204" pitchFamily="34" charset="0"/>
              </a:rPr>
              <a:t> Plans vs Current WVUMC Plan</a:t>
            </a:r>
            <a:br>
              <a:rPr lang="en-US" altLang="zh-CN" dirty="0"/>
            </a:br>
            <a:endParaRPr lang="en-US" dirty="0"/>
          </a:p>
        </p:txBody>
      </p:sp>
      <p:graphicFrame>
        <p:nvGraphicFramePr>
          <p:cNvPr id="4" name="Table 3">
            <a:extLst>
              <a:ext uri="{FF2B5EF4-FFF2-40B4-BE49-F238E27FC236}">
                <a16:creationId xmlns:a16="http://schemas.microsoft.com/office/drawing/2014/main" id="{07663EE2-D43B-4007-AEE0-F7956AE12028}"/>
              </a:ext>
            </a:extLst>
          </p:cNvPr>
          <p:cNvGraphicFramePr>
            <a:graphicFrameLocks noGrp="1"/>
          </p:cNvGraphicFramePr>
          <p:nvPr>
            <p:extLst>
              <p:ext uri="{D42A27DB-BD31-4B8C-83A1-F6EECF244321}">
                <p14:modId xmlns:p14="http://schemas.microsoft.com/office/powerpoint/2010/main" val="3513469036"/>
              </p:ext>
            </p:extLst>
          </p:nvPr>
        </p:nvGraphicFramePr>
        <p:xfrm>
          <a:off x="779494" y="1352550"/>
          <a:ext cx="8059706" cy="3601397"/>
        </p:xfrm>
        <a:graphic>
          <a:graphicData uri="http://schemas.openxmlformats.org/drawingml/2006/table">
            <a:tbl>
              <a:tblPr firstRow="1" bandRow="1">
                <a:tableStyleId>{5C22544A-7EE6-4342-B048-85BDC9FD1C3A}</a:tableStyleId>
              </a:tblPr>
              <a:tblGrid>
                <a:gridCol w="1309062">
                  <a:extLst>
                    <a:ext uri="{9D8B030D-6E8A-4147-A177-3AD203B41FA5}">
                      <a16:colId xmlns:a16="http://schemas.microsoft.com/office/drawing/2014/main" val="20000"/>
                    </a:ext>
                  </a:extLst>
                </a:gridCol>
                <a:gridCol w="1264244">
                  <a:extLst>
                    <a:ext uri="{9D8B030D-6E8A-4147-A177-3AD203B41FA5}">
                      <a16:colId xmlns:a16="http://schemas.microsoft.com/office/drawing/2014/main" val="20001"/>
                    </a:ext>
                  </a:extLst>
                </a:gridCol>
                <a:gridCol w="1371600">
                  <a:extLst>
                    <a:ext uri="{9D8B030D-6E8A-4147-A177-3AD203B41FA5}">
                      <a16:colId xmlns:a16="http://schemas.microsoft.com/office/drawing/2014/main" val="2998445788"/>
                    </a:ext>
                  </a:extLst>
                </a:gridCol>
                <a:gridCol w="1295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6"/>
                    </a:ext>
                  </a:extLst>
                </a:gridCol>
              </a:tblGrid>
              <a:tr h="436641">
                <a:tc>
                  <a:txBody>
                    <a:bodyPr/>
                    <a:lstStyle/>
                    <a:p>
                      <a:pPr algn="l"/>
                      <a:r>
                        <a:rPr lang="en-US" sz="1200" b="1" i="0" u="none" strike="noStrike" baseline="0" dirty="0">
                          <a:solidFill>
                            <a:schemeClr val="tx1"/>
                          </a:solidFill>
                          <a:latin typeface="+mn-lt"/>
                        </a:rPr>
                        <a:t>Health Account</a:t>
                      </a:r>
                    </a:p>
                    <a:p>
                      <a:pPr algn="l"/>
                      <a:r>
                        <a:rPr lang="en-US" sz="1200" b="1" i="0" u="none" strike="noStrike" baseline="0" dirty="0">
                          <a:solidFill>
                            <a:schemeClr val="tx1"/>
                          </a:solidFill>
                          <a:latin typeface="+mn-lt"/>
                          <a:cs typeface="+mn-cs"/>
                        </a:rPr>
                        <a:t>Contributions</a:t>
                      </a:r>
                      <a:endParaRPr lang="en-US" sz="1200" b="1"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None</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200" b="0" i="0" u="none" strike="noStrike" kern="1200" baseline="0">
                          <a:solidFill>
                            <a:schemeClr val="tx1"/>
                          </a:solidFill>
                          <a:latin typeface="+mn-lt"/>
                          <a:ea typeface="+mn-ea"/>
                          <a:cs typeface="+mn-cs"/>
                        </a:rPr>
                        <a:t>$500/$1,000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200" b="0" i="0" u="none" strike="noStrike" kern="1200" baseline="0" dirty="0">
                          <a:solidFill>
                            <a:schemeClr val="tx1"/>
                          </a:solidFill>
                          <a:latin typeface="+mn-lt"/>
                          <a:ea typeface="+mn-ea"/>
                          <a:cs typeface="+mn-cs"/>
                        </a:rPr>
                        <a:t>$1,000/$2,000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r>
                        <a:rPr lang="en-US" sz="1200" b="0" i="0" u="none" strike="noStrike" baseline="0" dirty="0">
                          <a:solidFill>
                            <a:schemeClr val="tx1"/>
                          </a:solidFill>
                          <a:latin typeface="+mn-lt"/>
                        </a:rPr>
                        <a:t>$250/$500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None</a:t>
                      </a:r>
                      <a:endParaRPr lang="en-US" sz="1200" b="0" dirty="0">
                        <a:solidFill>
                          <a:schemeClr val="tx1"/>
                        </a:solidFill>
                        <a:latin typeface="+mn-lt"/>
                        <a:cs typeface="Calibri" panose="020F0502020204030204" pitchFamily="34" charset="0"/>
                      </a:endParaRPr>
                    </a:p>
                    <a:p>
                      <a:pPr algn="l"/>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258626">
                <a:tc rowSpan="2">
                  <a:txBody>
                    <a:bodyPr/>
                    <a:lstStyle/>
                    <a:p>
                      <a:r>
                        <a:rPr lang="en-US" sz="1200" b="1" i="0" u="none" strike="noStrike" kern="1200" baseline="0" dirty="0">
                          <a:solidFill>
                            <a:schemeClr val="tx1"/>
                          </a:solidFill>
                          <a:latin typeface="+mn-lt"/>
                          <a:ea typeface="+mn-ea"/>
                          <a:cs typeface="+mn-cs"/>
                        </a:rPr>
                        <a:t>Deductible</a:t>
                      </a:r>
                    </a:p>
                    <a:p>
                      <a:r>
                        <a:rPr lang="en-US" sz="1200" b="1" i="0" u="none" strike="noStrike" kern="1200" baseline="0" dirty="0">
                          <a:solidFill>
                            <a:schemeClr val="tx1"/>
                          </a:solidFill>
                          <a:latin typeface="+mn-lt"/>
                          <a:ea typeface="+mn-ea"/>
                          <a:cs typeface="+mn-cs"/>
                        </a:rPr>
                        <a:t>You pay all</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0" i="0" u="none" strike="noStrike" kern="1200" baseline="0" dirty="0">
                          <a:solidFill>
                            <a:schemeClr val="tx1"/>
                          </a:solidFill>
                          <a:latin typeface="+mn-lt"/>
                          <a:ea typeface="+mn-ea"/>
                          <a:cs typeface="+mn-cs"/>
                        </a:rPr>
                        <a:t>$1,000/$2,000</a:t>
                      </a:r>
                      <a:endParaRPr lang="en-US" sz="1200" b="0" dirty="0">
                        <a:solidFill>
                          <a:schemeClr val="tx1"/>
                        </a:solidFill>
                        <a:latin typeface="+mn-lt"/>
                        <a:cs typeface="Calibri" panose="020F0502020204030204" pitchFamily="34" charset="0"/>
                      </a:endParaRPr>
                    </a:p>
                  </a:txBody>
                  <a:tcPr marL="80611" marR="80611"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200" b="0" i="0" u="none" strike="noStrike" kern="1200" baseline="0" dirty="0">
                          <a:solidFill>
                            <a:schemeClr val="tx1"/>
                          </a:solidFill>
                          <a:latin typeface="+mn-lt"/>
                          <a:ea typeface="+mn-ea"/>
                          <a:cs typeface="+mn-cs"/>
                        </a:rPr>
                        <a:t>$2,000/$4,000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rowSpan="2">
                  <a:txBody>
                    <a:bodyPr/>
                    <a:lstStyle/>
                    <a:p>
                      <a:r>
                        <a:rPr lang="en-US" sz="1200" b="0" i="0" u="none" strike="noStrike" kern="1200" baseline="0" dirty="0">
                          <a:solidFill>
                            <a:schemeClr val="tx1"/>
                          </a:solidFill>
                          <a:latin typeface="+mn-lt"/>
                          <a:ea typeface="+mn-ea"/>
                          <a:cs typeface="+mn-cs"/>
                        </a:rPr>
                        <a:t>$2,000/$4,000</a:t>
                      </a:r>
                      <a:endParaRPr lang="en-US" sz="1200" b="0" dirty="0">
                        <a:solidFill>
                          <a:schemeClr val="tx1"/>
                        </a:solidFill>
                        <a:latin typeface="+mn-lt"/>
                        <a:cs typeface="Calibri" panose="020F0502020204030204" pitchFamily="34" charset="0"/>
                      </a:endParaRPr>
                    </a:p>
                  </a:txBody>
                  <a:tcPr marL="80611" marR="80611"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r>
                        <a:rPr lang="en-US" sz="1200" b="0" i="0" u="none" strike="noStrike" kern="1200" baseline="0" dirty="0">
                          <a:solidFill>
                            <a:schemeClr val="tx1"/>
                          </a:solidFill>
                          <a:latin typeface="+mn-lt"/>
                          <a:ea typeface="+mn-ea"/>
                          <a:cs typeface="+mn-cs"/>
                        </a:rPr>
                        <a:t>$3,000/$6,000</a:t>
                      </a:r>
                      <a:endParaRPr lang="en-US" sz="1200" b="0" dirty="0">
                        <a:solidFill>
                          <a:schemeClr val="tx1"/>
                        </a:solidFill>
                        <a:latin typeface="+mn-lt"/>
                        <a:cs typeface="Calibri" panose="020F0502020204030204" pitchFamily="34" charset="0"/>
                      </a:endParaRPr>
                    </a:p>
                  </a:txBody>
                  <a:tcPr marL="80611" marR="80611"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r>
                        <a:rPr lang="en-US" sz="1200" b="0" i="0" u="none" strike="noStrike" kern="1200" baseline="0" dirty="0">
                          <a:solidFill>
                            <a:schemeClr val="tx1"/>
                          </a:solidFill>
                          <a:latin typeface="+mn-lt"/>
                          <a:ea typeface="+mn-ea"/>
                          <a:cs typeface="+mn-cs"/>
                        </a:rPr>
                        <a:t>$2,000/$4,000</a:t>
                      </a:r>
                      <a:endParaRPr lang="en-US" sz="1200" b="0" dirty="0">
                        <a:solidFill>
                          <a:schemeClr val="tx1"/>
                        </a:solidFill>
                        <a:latin typeface="+mn-lt"/>
                        <a:cs typeface="Calibri" panose="020F0502020204030204" pitchFamily="34" charset="0"/>
                      </a:endParaRPr>
                    </a:p>
                    <a:p>
                      <a:endParaRPr lang="en-US" sz="1200" b="0" dirty="0">
                        <a:solidFill>
                          <a:schemeClr val="tx1"/>
                        </a:solidFill>
                        <a:latin typeface="+mn-lt"/>
                        <a:cs typeface="Calibri" panose="020F0502020204030204" pitchFamily="34" charset="0"/>
                      </a:endParaRPr>
                    </a:p>
                  </a:txBody>
                  <a:tcPr marL="80611" marR="80611"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58626">
                <a:tc vMerge="1">
                  <a:txBody>
                    <a:bodyPr/>
                    <a:lstStyle/>
                    <a:p>
                      <a:endParaRPr lang="en-US" sz="1000" b="0" dirty="0">
                        <a:solidFill>
                          <a:schemeClr val="tx1"/>
                        </a:solidFill>
                        <a:latin typeface="+mn-lt"/>
                        <a:cs typeface="Calibri" panose="020F0502020204030204" pitchFamily="34" charset="0"/>
                      </a:endParaRPr>
                    </a:p>
                  </a:txBody>
                  <a:tcPr marL="45720" marR="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p>
                      <a:endParaRPr lang="en-US"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vMerge="1">
                  <a:txBody>
                    <a:bodyPr/>
                    <a:lstStyle/>
                    <a:p>
                      <a:endParaRPr lang="en-US"/>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ADCB93"/>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2"/>
                  </a:ext>
                </a:extLst>
              </a:tr>
              <a:tr h="436641">
                <a:tc>
                  <a:txBody>
                    <a:bodyPr/>
                    <a:lstStyle/>
                    <a:p>
                      <a:r>
                        <a:rPr lang="en-US" sz="1200" b="1" i="0" u="none" strike="noStrike" kern="1200" baseline="0" dirty="0">
                          <a:solidFill>
                            <a:schemeClr val="tx1"/>
                          </a:solidFill>
                          <a:latin typeface="+mn-lt"/>
                          <a:ea typeface="+mn-ea"/>
                          <a:cs typeface="+mn-cs"/>
                        </a:rPr>
                        <a:t>Co-insurance</a:t>
                      </a:r>
                    </a:p>
                    <a:p>
                      <a:r>
                        <a:rPr lang="en-US" sz="1200" b="1" i="0" u="none" strike="noStrike" kern="1200" baseline="0" dirty="0">
                          <a:solidFill>
                            <a:schemeClr val="tx1"/>
                          </a:solidFill>
                          <a:latin typeface="+mn-lt"/>
                          <a:ea typeface="+mn-ea"/>
                          <a:cs typeface="+mn-cs"/>
                        </a:rPr>
                        <a:t>Plan pays | You pay</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80% │ 20%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200" b="0" i="0" u="none" strike="noStrike" kern="1200" baseline="0">
                          <a:solidFill>
                            <a:schemeClr val="tx1"/>
                          </a:solidFill>
                          <a:latin typeface="+mn-lt"/>
                          <a:ea typeface="+mn-ea"/>
                          <a:cs typeface="+mn-cs"/>
                        </a:rPr>
                        <a:t>70% │ 30%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200" b="0" i="0" u="none" strike="noStrike" kern="1200" baseline="0" dirty="0">
                          <a:solidFill>
                            <a:schemeClr val="tx1"/>
                          </a:solidFill>
                          <a:latin typeface="+mn-lt"/>
                          <a:ea typeface="+mn-ea"/>
                          <a:cs typeface="+mn-cs"/>
                        </a:rPr>
                        <a:t>80% │ 20%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i="0" u="none" strike="noStrike" kern="1200" baseline="0" dirty="0">
                          <a:solidFill>
                            <a:schemeClr val="tx1"/>
                          </a:solidFill>
                          <a:latin typeface="+mn-lt"/>
                          <a:ea typeface="+mn-ea"/>
                          <a:cs typeface="+mn-cs"/>
                        </a:rPr>
                        <a:t>50% │ 50%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70% │ 30%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455147">
                <a:tc>
                  <a:txBody>
                    <a:bodyPr/>
                    <a:lstStyle/>
                    <a:p>
                      <a:r>
                        <a:rPr lang="en-US" sz="1200" b="1" i="0" u="none" strike="noStrike" kern="1200" baseline="0" dirty="0">
                          <a:solidFill>
                            <a:schemeClr val="tx1"/>
                          </a:solidFill>
                          <a:latin typeface="+mn-lt"/>
                          <a:ea typeface="+mn-ea"/>
                          <a:cs typeface="+mn-cs"/>
                        </a:rPr>
                        <a:t>Co-payments</a:t>
                      </a:r>
                    </a:p>
                    <a:p>
                      <a:r>
                        <a:rPr lang="en-US" sz="700" b="0" i="0" u="none" strike="noStrike" kern="1200" baseline="0" dirty="0">
                          <a:solidFill>
                            <a:schemeClr val="tx1"/>
                          </a:solidFill>
                          <a:latin typeface="+mn-lt"/>
                          <a:ea typeface="+mn-ea"/>
                          <a:cs typeface="+mn-cs"/>
                        </a:rPr>
                        <a:t>(BH, PCP, Specialist, ER)</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0" dirty="0">
                          <a:solidFill>
                            <a:schemeClr val="tx1"/>
                          </a:solidFill>
                          <a:latin typeface="+mn-lt"/>
                          <a:cs typeface="Calibri" panose="020F0502020204030204" pitchFamily="34" charset="0"/>
                        </a:rPr>
                        <a:t>$15/$30/$50/$200</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200" b="0">
                          <a:solidFill>
                            <a:schemeClr val="tx1"/>
                          </a:solidFill>
                          <a:latin typeface="+mn-lt"/>
                          <a:cs typeface="Calibri" panose="020F0502020204030204" pitchFamily="34" charset="0"/>
                        </a:rPr>
                        <a:t>N/A</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Calibri" panose="020F0502020204030204" pitchFamily="34" charset="0"/>
                        </a:rPr>
                        <a:t>N/A</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Calibri" panose="020F0502020204030204" pitchFamily="34" charset="0"/>
                        </a:rPr>
                        <a:t>N/A</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a:solidFill>
                            <a:schemeClr val="tx1"/>
                          </a:solidFill>
                          <a:latin typeface="+mn-lt"/>
                          <a:cs typeface="Calibri" panose="020F0502020204030204" pitchFamily="34" charset="0"/>
                        </a:rPr>
                        <a:t>$15/$15/$15/$50</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37745735"/>
                  </a:ext>
                </a:extLst>
              </a:tr>
              <a:tr h="436641">
                <a:tc>
                  <a:txBody>
                    <a:bodyPr/>
                    <a:lstStyle/>
                    <a:p>
                      <a:r>
                        <a:rPr lang="en-US" sz="1200" b="1" i="0" u="none" strike="noStrike" kern="1200" baseline="0" dirty="0">
                          <a:solidFill>
                            <a:schemeClr val="tx1"/>
                          </a:solidFill>
                          <a:latin typeface="+mn-lt"/>
                          <a:ea typeface="+mn-ea"/>
                          <a:cs typeface="+mn-cs"/>
                        </a:rPr>
                        <a:t>Out-of-Pocket Max (OOP)</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0" i="0" u="none" strike="noStrike" kern="1200" baseline="0" dirty="0">
                          <a:solidFill>
                            <a:schemeClr val="tx1"/>
                          </a:solidFill>
                          <a:latin typeface="+mn-lt"/>
                          <a:ea typeface="+mn-ea"/>
                          <a:cs typeface="+mn-cs"/>
                        </a:rPr>
                        <a:t>$5,000/</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$10,000 </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200" b="0" i="0" u="none" strike="noStrike" kern="1200" baseline="0">
                          <a:solidFill>
                            <a:schemeClr val="tx1"/>
                          </a:solidFill>
                          <a:latin typeface="+mn-lt"/>
                          <a:ea typeface="+mn-ea"/>
                          <a:cs typeface="+mn-cs"/>
                        </a:rPr>
                        <a:t>$5,000/</a:t>
                      </a:r>
                      <a:br>
                        <a:rPr lang="en-US" sz="1200" b="0" i="0" u="none" strike="noStrike" kern="1200" baseline="0">
                          <a:solidFill>
                            <a:schemeClr val="tx1"/>
                          </a:solidFill>
                          <a:latin typeface="+mn-lt"/>
                          <a:ea typeface="+mn-ea"/>
                          <a:cs typeface="+mn-cs"/>
                        </a:rPr>
                      </a:br>
                      <a:r>
                        <a:rPr lang="en-US" sz="1200" b="0" i="0" u="none" strike="noStrike" kern="1200" baseline="0">
                          <a:solidFill>
                            <a:schemeClr val="tx1"/>
                          </a:solidFill>
                          <a:latin typeface="+mn-lt"/>
                          <a:ea typeface="+mn-ea"/>
                          <a:cs typeface="+mn-cs"/>
                        </a:rPr>
                        <a:t>$10,000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r>
                        <a:rPr lang="en-US" sz="1200" b="0" i="0" u="none" strike="noStrike" kern="1200" baseline="0" dirty="0">
                          <a:solidFill>
                            <a:schemeClr val="tx1"/>
                          </a:solidFill>
                          <a:latin typeface="+mn-lt"/>
                          <a:ea typeface="+mn-ea"/>
                          <a:cs typeface="+mn-cs"/>
                        </a:rPr>
                        <a:t>$5,000/</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$10,000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i="0" u="none" strike="noStrike" kern="1200" baseline="0" dirty="0">
                          <a:solidFill>
                            <a:schemeClr val="tx1"/>
                          </a:solidFill>
                          <a:latin typeface="+mn-lt"/>
                          <a:ea typeface="+mn-ea"/>
                          <a:cs typeface="+mn-cs"/>
                        </a:rPr>
                        <a:t>$5,000/</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$10,000</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i="0" u="none" strike="noStrike" kern="1200" baseline="0" dirty="0">
                          <a:solidFill>
                            <a:schemeClr val="tx1"/>
                          </a:solidFill>
                          <a:latin typeface="+mn-lt"/>
                          <a:ea typeface="+mn-ea"/>
                          <a:cs typeface="+mn-cs"/>
                        </a:rPr>
                        <a:t>$3,850/</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$7,700 </a:t>
                      </a:r>
                      <a:endParaRPr lang="en-US" sz="1200" b="0"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792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cs typeface="Calibri" panose="020F0502020204030204" pitchFamily="34" charset="0"/>
                        </a:rPr>
                        <a:t>Pharmacy Highlights</a:t>
                      </a:r>
                    </a:p>
                    <a:p>
                      <a:endParaRPr lang="en-US" sz="1200" b="1" dirty="0">
                        <a:solidFill>
                          <a:schemeClr val="tx1"/>
                        </a:solidFill>
                        <a:latin typeface="+mn-lt"/>
                        <a:cs typeface="Calibri" panose="020F0502020204030204" pitchFamily="34" charset="0"/>
                      </a:endParaRP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500"/>
                        </a:spcAft>
                        <a:buClrTx/>
                        <a:buSzTx/>
                        <a:buFontTx/>
                        <a:buNone/>
                        <a:tabLst/>
                        <a:defRPr/>
                      </a:pPr>
                      <a:r>
                        <a:rPr lang="en-US" sz="1200" b="0" dirty="0">
                          <a:solidFill>
                            <a:schemeClr val="tx1"/>
                          </a:solidFill>
                          <a:latin typeface="+mn-lt"/>
                          <a:cs typeface="Calibri" panose="020F0502020204030204" pitchFamily="34" charset="0"/>
                        </a:rPr>
                        <a:t>Generics:</a:t>
                      </a:r>
                      <a:r>
                        <a:rPr lang="en-US" sz="1200" b="0" baseline="0" dirty="0">
                          <a:solidFill>
                            <a:schemeClr val="tx1"/>
                          </a:solidFill>
                          <a:latin typeface="+mn-lt"/>
                          <a:cs typeface="Calibri" panose="020F0502020204030204" pitchFamily="34" charset="0"/>
                        </a:rPr>
                        <a:t> </a:t>
                      </a:r>
                      <a:br>
                        <a:rPr lang="en-US" sz="1200" b="0" baseline="0" dirty="0">
                          <a:solidFill>
                            <a:schemeClr val="tx1"/>
                          </a:solidFill>
                          <a:latin typeface="+mn-lt"/>
                          <a:cs typeface="Calibri" panose="020F0502020204030204" pitchFamily="34" charset="0"/>
                        </a:rPr>
                      </a:br>
                      <a:r>
                        <a:rPr lang="en-US" sz="1200" b="0" dirty="0">
                          <a:solidFill>
                            <a:schemeClr val="tx1"/>
                          </a:solidFill>
                          <a:latin typeface="+mn-lt"/>
                          <a:cs typeface="Calibri" panose="020F0502020204030204" pitchFamily="34" charset="0"/>
                        </a:rPr>
                        <a:t>$10-$25 </a:t>
                      </a:r>
                    </a:p>
                    <a:p>
                      <a:pPr marL="0" marR="0" indent="0" algn="l" defTabSz="914400" rtl="0" eaLnBrk="1" fontAlgn="auto" latinLnBrk="0" hangingPunct="1">
                        <a:lnSpc>
                          <a:spcPct val="100000"/>
                        </a:lnSpc>
                        <a:spcBef>
                          <a:spcPts val="0"/>
                        </a:spcBef>
                        <a:spcAft>
                          <a:spcPts val="500"/>
                        </a:spcAft>
                        <a:buClrTx/>
                        <a:buSzTx/>
                        <a:buFontTx/>
                        <a:buNone/>
                        <a:tabLst/>
                        <a:defRPr/>
                      </a:pPr>
                      <a:r>
                        <a:rPr lang="en-US" sz="1200" b="0" dirty="0">
                          <a:solidFill>
                            <a:schemeClr val="tx1"/>
                          </a:solidFill>
                          <a:latin typeface="+mn-lt"/>
                          <a:cs typeface="Calibri" panose="020F0502020204030204" pitchFamily="34" charset="0"/>
                        </a:rPr>
                        <a:t>Pref brand:</a:t>
                      </a:r>
                      <a:r>
                        <a:rPr lang="en-US" sz="1200" b="0" baseline="0" dirty="0">
                          <a:solidFill>
                            <a:schemeClr val="tx1"/>
                          </a:solidFill>
                          <a:latin typeface="+mn-lt"/>
                          <a:cs typeface="Calibri" panose="020F0502020204030204" pitchFamily="34" charset="0"/>
                        </a:rPr>
                        <a:t> 3</a:t>
                      </a:r>
                      <a:r>
                        <a:rPr lang="en-US" sz="1200" b="0" dirty="0">
                          <a:solidFill>
                            <a:schemeClr val="tx1"/>
                          </a:solidFill>
                          <a:latin typeface="+mn-lt"/>
                          <a:cs typeface="Calibri" panose="020F0502020204030204" pitchFamily="34" charset="0"/>
                        </a:rPr>
                        <a:t>0%</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lang="en-US" sz="1200" b="0" dirty="0">
                          <a:solidFill>
                            <a:schemeClr val="tx1"/>
                          </a:solidFill>
                          <a:latin typeface="+mn-lt"/>
                          <a:cs typeface="Calibri" panose="020F0502020204030204" pitchFamily="34" charset="0"/>
                        </a:rPr>
                        <a:t>Generics: $10 (30 day); $25 (90 day) after deductible; Preferred brand  30% after deductible </a:t>
                      </a:r>
                    </a:p>
                  </a:txBody>
                  <a:tcPr marL="80611" marR="80611"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gridSpan="2">
                  <a:txBody>
                    <a:bodyPr/>
                    <a:lstStyle/>
                    <a:p>
                      <a:pPr marL="0" marR="0" indent="0" algn="l" defTabSz="914400" rtl="0" eaLnBrk="1" fontAlgn="auto" latinLnBrk="0" hangingPunct="1">
                        <a:lnSpc>
                          <a:spcPct val="100000"/>
                        </a:lnSpc>
                        <a:spcBef>
                          <a:spcPts val="0"/>
                        </a:spcBef>
                        <a:spcAft>
                          <a:spcPts val="500"/>
                        </a:spcAft>
                        <a:buClrTx/>
                        <a:buSzTx/>
                        <a:buFontTx/>
                        <a:buNone/>
                        <a:tabLst/>
                        <a:defRPr/>
                      </a:pPr>
                      <a:r>
                        <a:rPr lang="en-US" sz="1200" b="0" dirty="0">
                          <a:solidFill>
                            <a:schemeClr val="tx1"/>
                          </a:solidFill>
                          <a:latin typeface="+mn-lt"/>
                          <a:cs typeface="Calibri" panose="020F0502020204030204" pitchFamily="34" charset="0"/>
                        </a:rPr>
                        <a:t>Generics: $10 (30 day); $25 (90 day)</a:t>
                      </a:r>
                    </a:p>
                    <a:p>
                      <a:pPr marL="0" marR="0" indent="0" algn="l" defTabSz="914400" rtl="0" eaLnBrk="1" fontAlgn="auto" latinLnBrk="0" hangingPunct="1">
                        <a:lnSpc>
                          <a:spcPct val="100000"/>
                        </a:lnSpc>
                        <a:spcBef>
                          <a:spcPts val="0"/>
                        </a:spcBef>
                        <a:spcAft>
                          <a:spcPts val="500"/>
                        </a:spcAft>
                        <a:buClrTx/>
                        <a:buSzTx/>
                        <a:buFontTx/>
                        <a:buNone/>
                        <a:tabLst/>
                        <a:defRPr/>
                      </a:pPr>
                      <a:r>
                        <a:rPr lang="en-US" sz="1200" b="0" dirty="0">
                          <a:solidFill>
                            <a:schemeClr val="tx1"/>
                          </a:solidFill>
                          <a:latin typeface="+mn-lt"/>
                          <a:cs typeface="Calibri" panose="020F0502020204030204" pitchFamily="34" charset="0"/>
                        </a:rPr>
                        <a:t>Preferred brand:</a:t>
                      </a:r>
                      <a:r>
                        <a:rPr lang="en-US" sz="1200" b="0" baseline="0" dirty="0">
                          <a:solidFill>
                            <a:schemeClr val="tx1"/>
                          </a:solidFill>
                          <a:latin typeface="+mn-lt"/>
                          <a:cs typeface="Calibri" panose="020F0502020204030204" pitchFamily="34" charset="0"/>
                        </a:rPr>
                        <a:t> 30</a:t>
                      </a:r>
                      <a:r>
                        <a:rPr lang="en-US" sz="1200" b="0" dirty="0">
                          <a:solidFill>
                            <a:schemeClr val="tx1"/>
                          </a:solidFill>
                          <a:latin typeface="+mn-lt"/>
                          <a:cs typeface="Calibri" panose="020F0502020204030204" pitchFamily="34" charset="0"/>
                        </a:rPr>
                        <a:t>%</a:t>
                      </a:r>
                    </a:p>
                  </a:txBody>
                  <a:tcPr marL="80611" marR="80611"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dirty="0"/>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marR="0" indent="0" algn="l" defTabSz="914400" rtl="0" eaLnBrk="1" fontAlgn="auto" latinLnBrk="0" hangingPunct="1">
                        <a:lnSpc>
                          <a:spcPct val="100000"/>
                        </a:lnSpc>
                        <a:spcBef>
                          <a:spcPts val="0"/>
                        </a:spcBef>
                        <a:spcAft>
                          <a:spcPts val="500"/>
                        </a:spcAft>
                        <a:buClrTx/>
                        <a:buSzTx/>
                        <a:buFontTx/>
                        <a:buNone/>
                        <a:tabLst/>
                        <a:defRPr/>
                      </a:pPr>
                      <a:r>
                        <a:rPr lang="en-US" sz="1200" b="0" dirty="0">
                          <a:solidFill>
                            <a:schemeClr val="tx1"/>
                          </a:solidFill>
                          <a:latin typeface="+mn-lt"/>
                          <a:cs typeface="Calibri" panose="020F0502020204030204" pitchFamily="34" charset="0"/>
                        </a:rPr>
                        <a:t>Maintenance: $35 or 30% (up to $100)</a:t>
                      </a:r>
                    </a:p>
                    <a:p>
                      <a:pPr marL="0" marR="0" indent="0" algn="l" defTabSz="914400" rtl="0" eaLnBrk="1" fontAlgn="auto" latinLnBrk="0" hangingPunct="1">
                        <a:lnSpc>
                          <a:spcPct val="100000"/>
                        </a:lnSpc>
                        <a:spcBef>
                          <a:spcPts val="0"/>
                        </a:spcBef>
                        <a:spcAft>
                          <a:spcPts val="500"/>
                        </a:spcAft>
                        <a:buClrTx/>
                        <a:buSzTx/>
                        <a:buFontTx/>
                        <a:buNone/>
                        <a:tabLst/>
                        <a:defRPr/>
                      </a:pPr>
                      <a:r>
                        <a:rPr lang="en-US" sz="1200" b="0" dirty="0">
                          <a:solidFill>
                            <a:schemeClr val="tx1"/>
                          </a:solidFill>
                          <a:latin typeface="+mn-lt"/>
                          <a:cs typeface="Calibri" panose="020F0502020204030204" pitchFamily="34" charset="0"/>
                        </a:rPr>
                        <a:t>Non-maintenance: 25% after deductible</a:t>
                      </a:r>
                    </a:p>
                  </a:txBody>
                  <a:tcPr marL="40305" marR="0" marT="40305" marB="40305">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BB0C118D-6D94-4944-BC4B-C007DC634391}"/>
              </a:ext>
            </a:extLst>
          </p:cNvPr>
          <p:cNvSpPr/>
          <p:nvPr/>
        </p:nvSpPr>
        <p:spPr>
          <a:xfrm>
            <a:off x="3436620" y="2084070"/>
            <a:ext cx="1287780" cy="221599"/>
          </a:xfrm>
          <a:prstGeom prst="rect">
            <a:avLst/>
          </a:prstGeom>
          <a:solidFill>
            <a:schemeClr val="bg1"/>
          </a:solidFill>
        </p:spPr>
        <p:txBody>
          <a:bodyPr wrap="square" tIns="18288" bIns="18288" anchor="ctr" anchorCtr="0">
            <a:spAutoFit/>
          </a:bodyPr>
          <a:lstStyle/>
          <a:p>
            <a:pPr algn="ctr"/>
            <a:r>
              <a:rPr lang="en-US" sz="600" dirty="0"/>
              <a:t>If &gt; 1 person is covered the family deductible always applies</a:t>
            </a:r>
          </a:p>
        </p:txBody>
      </p:sp>
      <p:graphicFrame>
        <p:nvGraphicFramePr>
          <p:cNvPr id="6" name="Table 5">
            <a:extLst>
              <a:ext uri="{FF2B5EF4-FFF2-40B4-BE49-F238E27FC236}">
                <a16:creationId xmlns:a16="http://schemas.microsoft.com/office/drawing/2014/main" id="{B1130DBC-F83D-4626-8435-66F990C48410}"/>
              </a:ext>
            </a:extLst>
          </p:cNvPr>
          <p:cNvGraphicFramePr>
            <a:graphicFrameLocks noGrp="1"/>
          </p:cNvGraphicFramePr>
          <p:nvPr>
            <p:extLst>
              <p:ext uri="{D42A27DB-BD31-4B8C-83A1-F6EECF244321}">
                <p14:modId xmlns:p14="http://schemas.microsoft.com/office/powerpoint/2010/main" val="4244517664"/>
              </p:ext>
            </p:extLst>
          </p:nvPr>
        </p:nvGraphicFramePr>
        <p:xfrm>
          <a:off x="2080260" y="1123950"/>
          <a:ext cx="6758941" cy="220336"/>
        </p:xfrm>
        <a:graphic>
          <a:graphicData uri="http://schemas.openxmlformats.org/drawingml/2006/table">
            <a:tbl>
              <a:tblPr firstRow="1" bandRow="1">
                <a:tableStyleId>{5C22544A-7EE6-4342-B048-85BDC9FD1C3A}</a:tableStyleId>
              </a:tblPr>
              <a:tblGrid>
                <a:gridCol w="127254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1">
                  <a:extLst>
                    <a:ext uri="{9D8B030D-6E8A-4147-A177-3AD203B41FA5}">
                      <a16:colId xmlns:a16="http://schemas.microsoft.com/office/drawing/2014/main" val="20005"/>
                    </a:ext>
                  </a:extLst>
                </a:gridCol>
              </a:tblGrid>
              <a:tr h="220336">
                <a:tc>
                  <a:txBody>
                    <a:bodyPr/>
                    <a:lstStyle/>
                    <a:p>
                      <a:pPr algn="ctr"/>
                      <a:r>
                        <a:rPr lang="en-US" sz="1200" b="1" dirty="0">
                          <a:solidFill>
                            <a:schemeClr val="tx1"/>
                          </a:solidFill>
                          <a:latin typeface="+mn-lt"/>
                          <a:cs typeface="Calibri" panose="020F0502020204030204" pitchFamily="34" charset="0"/>
                        </a:rPr>
                        <a:t>B1000</a:t>
                      </a:r>
                    </a:p>
                  </a:txBody>
                  <a:tcPr marL="40305" marR="0" marT="16122" marB="16122">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200" b="1" dirty="0">
                          <a:solidFill>
                            <a:schemeClr val="tx1"/>
                          </a:solidFill>
                          <a:latin typeface="+mn-lt"/>
                          <a:cs typeface="Calibri" panose="020F0502020204030204" pitchFamily="34" charset="0"/>
                        </a:rPr>
                        <a:t>H2000</a:t>
                      </a:r>
                    </a:p>
                  </a:txBody>
                  <a:tcPr marL="40305" marR="0" marT="16122" marB="16122">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r>
                        <a:rPr lang="en-US" sz="1200" b="1" dirty="0">
                          <a:solidFill>
                            <a:schemeClr val="tx1"/>
                          </a:solidFill>
                          <a:latin typeface="+mn-lt"/>
                          <a:cs typeface="Calibri" panose="020F0502020204030204" pitchFamily="34" charset="0"/>
                        </a:rPr>
                        <a:t>C2000</a:t>
                      </a:r>
                    </a:p>
                  </a:txBody>
                  <a:tcPr marL="40305" marR="0" marT="16122" marB="16122">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200" b="1" dirty="0">
                          <a:solidFill>
                            <a:schemeClr val="tx1"/>
                          </a:solidFill>
                          <a:latin typeface="+mn-lt"/>
                          <a:cs typeface="Calibri" panose="020F0502020204030204" pitchFamily="34" charset="0"/>
                        </a:rPr>
                        <a:t>C3000</a:t>
                      </a:r>
                    </a:p>
                  </a:txBody>
                  <a:tcPr marL="40305" marR="0" marT="16122" marB="16122">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200" b="1" dirty="0">
                          <a:solidFill>
                            <a:schemeClr val="tx1"/>
                          </a:solidFill>
                          <a:latin typeface="+mn-lt"/>
                          <a:cs typeface="Calibri" panose="020F0502020204030204" pitchFamily="34" charset="0"/>
                        </a:rPr>
                        <a:t>WV Ministers Plan</a:t>
                      </a:r>
                    </a:p>
                  </a:txBody>
                  <a:tcPr marL="40305" marR="0" marT="16122" marB="16122">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774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8578"/>
            <a:ext cx="8328803" cy="785894"/>
          </a:xfrm>
        </p:spPr>
        <p:txBody>
          <a:bodyPr/>
          <a:lstStyle/>
          <a:p>
            <a:pPr>
              <a:lnSpc>
                <a:spcPts val="3900"/>
              </a:lnSpc>
            </a:pPr>
            <a:r>
              <a:rPr lang="en-US" dirty="0"/>
              <a:t>2022 Monthly Net Cost By Plan</a:t>
            </a:r>
            <a:endParaRPr lang="en-US" sz="3600" b="0" dirty="0">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457458437"/>
              </p:ext>
            </p:extLst>
          </p:nvPr>
        </p:nvGraphicFramePr>
        <p:xfrm>
          <a:off x="2231865" y="1712609"/>
          <a:ext cx="6531135" cy="2493631"/>
        </p:xfrm>
        <a:graphic>
          <a:graphicData uri="http://schemas.openxmlformats.org/drawingml/2006/table">
            <a:tbl>
              <a:tblPr firstRow="1" bandRow="1">
                <a:tableStyleId>{5940675A-B579-460E-94D1-54222C63F5DA}</a:tableStyleId>
              </a:tblPr>
              <a:tblGrid>
                <a:gridCol w="1052980">
                  <a:extLst>
                    <a:ext uri="{9D8B030D-6E8A-4147-A177-3AD203B41FA5}">
                      <a16:colId xmlns:a16="http://schemas.microsoft.com/office/drawing/2014/main" val="20000"/>
                    </a:ext>
                  </a:extLst>
                </a:gridCol>
                <a:gridCol w="1095631">
                  <a:extLst>
                    <a:ext uri="{9D8B030D-6E8A-4147-A177-3AD203B41FA5}">
                      <a16:colId xmlns:a16="http://schemas.microsoft.com/office/drawing/2014/main" val="20001"/>
                    </a:ext>
                  </a:extLst>
                </a:gridCol>
                <a:gridCol w="1095631">
                  <a:extLst>
                    <a:ext uri="{9D8B030D-6E8A-4147-A177-3AD203B41FA5}">
                      <a16:colId xmlns:a16="http://schemas.microsoft.com/office/drawing/2014/main" val="20002"/>
                    </a:ext>
                  </a:extLst>
                </a:gridCol>
                <a:gridCol w="1095631">
                  <a:extLst>
                    <a:ext uri="{9D8B030D-6E8A-4147-A177-3AD203B41FA5}">
                      <a16:colId xmlns:a16="http://schemas.microsoft.com/office/drawing/2014/main" val="20003"/>
                    </a:ext>
                  </a:extLst>
                </a:gridCol>
                <a:gridCol w="1095631">
                  <a:extLst>
                    <a:ext uri="{9D8B030D-6E8A-4147-A177-3AD203B41FA5}">
                      <a16:colId xmlns:a16="http://schemas.microsoft.com/office/drawing/2014/main" val="20004"/>
                    </a:ext>
                  </a:extLst>
                </a:gridCol>
                <a:gridCol w="1095631">
                  <a:extLst>
                    <a:ext uri="{9D8B030D-6E8A-4147-A177-3AD203B41FA5}">
                      <a16:colId xmlns:a16="http://schemas.microsoft.com/office/drawing/2014/main" val="20005"/>
                    </a:ext>
                  </a:extLst>
                </a:gridCol>
              </a:tblGrid>
              <a:tr h="573391">
                <a:tc>
                  <a:txBody>
                    <a:bodyPr/>
                    <a:lstStyle/>
                    <a:p>
                      <a:pPr marL="0" algn="ctr" defTabSz="914400" rtl="0" eaLnBrk="1" latinLnBrk="0" hangingPunct="1">
                        <a:lnSpc>
                          <a:spcPct val="100000"/>
                        </a:lnSpc>
                        <a:spcBef>
                          <a:spcPts val="0"/>
                        </a:spcBef>
                        <a:spcAft>
                          <a:spcPts val="0"/>
                        </a:spcAft>
                      </a:pPr>
                      <a:r>
                        <a:rPr lang="en-US" sz="1500" b="1" kern="1200" dirty="0">
                          <a:solidFill>
                            <a:srgbClr val="FFFFFF"/>
                          </a:solidFill>
                          <a:effectLst>
                            <a:outerShdw blurRad="38100" dist="38100" dir="2700000" algn="tl">
                              <a:srgbClr val="000000">
                                <a:alpha val="43137"/>
                              </a:srgbClr>
                            </a:outerShdw>
                          </a:effectLst>
                          <a:latin typeface="Calibri" panose="020F0502020204030204" pitchFamily="34" charset="0"/>
                        </a:rPr>
                        <a:t>H1500</a:t>
                      </a:r>
                    </a:p>
                    <a:p>
                      <a:pPr marL="0" algn="ctr" defTabSz="914400" rtl="0" eaLnBrk="1" latinLnBrk="0" hangingPunct="1">
                        <a:lnSpc>
                          <a:spcPct val="100000"/>
                        </a:lnSpc>
                        <a:spcBef>
                          <a:spcPts val="0"/>
                        </a:spcBef>
                        <a:spcAft>
                          <a:spcPts val="0"/>
                        </a:spcAft>
                      </a:pPr>
                      <a:r>
                        <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rPr>
                        <a:t>with HSA</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62A23E"/>
                    </a:solidFill>
                  </a:tcPr>
                </a:tc>
                <a:tc>
                  <a:txBody>
                    <a:bodyPr/>
                    <a:lstStyle/>
                    <a:p>
                      <a:pPr marL="0" algn="ctr" defTabSz="914400" rtl="0" eaLnBrk="1" latinLnBrk="0" hangingPunct="1">
                        <a:lnSpc>
                          <a:spcPct val="100000"/>
                        </a:lnSpc>
                        <a:spcBef>
                          <a:spcPts val="0"/>
                        </a:spcBef>
                        <a:spcAft>
                          <a:spcPts val="0"/>
                        </a:spcAft>
                      </a:pPr>
                      <a:r>
                        <a:rPr lang="en-US" sz="1500" b="1" kern="1200" dirty="0">
                          <a:solidFill>
                            <a:srgbClr val="FFFFFF"/>
                          </a:solidFill>
                          <a:effectLst>
                            <a:outerShdw blurRad="38100" dist="38100" dir="2700000" algn="tl">
                              <a:srgbClr val="000000">
                                <a:alpha val="43137"/>
                              </a:srgbClr>
                            </a:outerShdw>
                          </a:effectLst>
                          <a:latin typeface="Calibri" panose="020F0502020204030204" pitchFamily="34" charset="0"/>
                        </a:rPr>
                        <a:t>H2000</a:t>
                      </a:r>
                      <a:br>
                        <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rPr>
                        <a:t>with HSA</a:t>
                      </a:r>
                      <a:endPar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62A23E"/>
                    </a:solidFill>
                  </a:tcPr>
                </a:tc>
                <a:tc>
                  <a:txBody>
                    <a:bodyPr/>
                    <a:lstStyle/>
                    <a:p>
                      <a:pPr algn="ctr">
                        <a:lnSpc>
                          <a:spcPct val="100000"/>
                        </a:lnSpc>
                        <a:spcBef>
                          <a:spcPts val="0"/>
                        </a:spcBef>
                        <a:spcAft>
                          <a:spcPts val="0"/>
                        </a:spcAft>
                      </a:pPr>
                      <a:r>
                        <a:rPr lang="en-US" sz="1500" b="1" baseline="0" dirty="0">
                          <a:solidFill>
                            <a:srgbClr val="FFFFFF"/>
                          </a:solidFill>
                          <a:effectLst>
                            <a:outerShdw blurRad="38100" dist="38100" dir="2700000" algn="tl">
                              <a:srgbClr val="000000">
                                <a:alpha val="43137"/>
                              </a:srgbClr>
                            </a:outerShdw>
                          </a:effectLst>
                          <a:latin typeface="Calibri" panose="020F0502020204030204" pitchFamily="34" charset="0"/>
                        </a:rPr>
                        <a:t>H3000</a:t>
                      </a:r>
                      <a:br>
                        <a:rPr lang="en-US" sz="1350" b="1" baseline="0"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350" b="1" baseline="0" dirty="0">
                          <a:solidFill>
                            <a:srgbClr val="FFFFFF"/>
                          </a:solidFill>
                          <a:effectLst>
                            <a:outerShdw blurRad="38100" dist="38100" dir="2700000" algn="tl">
                              <a:srgbClr val="000000">
                                <a:alpha val="43137"/>
                              </a:srgbClr>
                            </a:outerShdw>
                          </a:effectLst>
                          <a:latin typeface="Calibri" panose="020F0502020204030204" pitchFamily="34" charset="0"/>
                        </a:rPr>
                        <a:t>with HSA</a:t>
                      </a:r>
                      <a:endPar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62A23E"/>
                    </a:solidFill>
                  </a:tcPr>
                </a:tc>
                <a:tc>
                  <a:txBody>
                    <a:bodyPr/>
                    <a:lstStyle/>
                    <a:p>
                      <a:pPr algn="ctr">
                        <a:lnSpc>
                          <a:spcPct val="100000"/>
                        </a:lnSpc>
                        <a:spcBef>
                          <a:spcPts val="0"/>
                        </a:spcBef>
                        <a:spcAft>
                          <a:spcPts val="0"/>
                        </a:spcAft>
                      </a:pPr>
                      <a:r>
                        <a:rPr lang="en-US" sz="1500" b="1" baseline="0" dirty="0">
                          <a:solidFill>
                            <a:srgbClr val="FFFFFF"/>
                          </a:solidFill>
                          <a:effectLst>
                            <a:outerShdw blurRad="38100" dist="38100" dir="2700000" algn="tl">
                              <a:srgbClr val="000000">
                                <a:alpha val="43137"/>
                              </a:srgbClr>
                            </a:outerShdw>
                          </a:effectLst>
                          <a:latin typeface="Calibri" panose="020F0502020204030204" pitchFamily="34" charset="0"/>
                        </a:rPr>
                        <a:t>C2000</a:t>
                      </a:r>
                      <a:br>
                        <a:rPr lang="en-US" sz="1350" b="1" baseline="0"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350" b="1" baseline="0" dirty="0">
                          <a:solidFill>
                            <a:srgbClr val="FFFFFF"/>
                          </a:solidFill>
                          <a:effectLst>
                            <a:outerShdw blurRad="38100" dist="38100" dir="2700000" algn="tl">
                              <a:srgbClr val="000000">
                                <a:alpha val="43137"/>
                              </a:srgbClr>
                            </a:outerShdw>
                          </a:effectLst>
                          <a:latin typeface="Calibri" panose="020F0502020204030204" pitchFamily="34" charset="0"/>
                        </a:rPr>
                        <a:t>with HRA</a:t>
                      </a:r>
                      <a:endPar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C80AE"/>
                    </a:solidFill>
                  </a:tcPr>
                </a:tc>
                <a:tc>
                  <a:txBody>
                    <a:bodyPr/>
                    <a:lstStyle/>
                    <a:p>
                      <a:pPr marL="0" algn="ctr" defTabSz="914400" rtl="0" eaLnBrk="1" latinLnBrk="0" hangingPunct="1">
                        <a:lnSpc>
                          <a:spcPct val="100000"/>
                        </a:lnSpc>
                        <a:spcBef>
                          <a:spcPts val="0"/>
                        </a:spcBef>
                        <a:spcAft>
                          <a:spcPts val="0"/>
                        </a:spcAft>
                      </a:pPr>
                      <a:r>
                        <a:rPr lang="en-US" sz="1500" b="1" kern="1200" dirty="0">
                          <a:solidFill>
                            <a:srgbClr val="FFFFFF"/>
                          </a:solidFill>
                          <a:effectLst>
                            <a:outerShdw blurRad="38100" dist="38100" dir="2700000" algn="tl">
                              <a:srgbClr val="000000">
                                <a:alpha val="43137"/>
                              </a:srgbClr>
                            </a:outerShdw>
                          </a:effectLst>
                          <a:latin typeface="Calibri" panose="020F0502020204030204" pitchFamily="34" charset="0"/>
                        </a:rPr>
                        <a:t>C3000</a:t>
                      </a:r>
                      <a:br>
                        <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rPr>
                        <a:t>with</a:t>
                      </a:r>
                      <a:r>
                        <a:rPr lang="en-US" sz="1350" b="1" kern="1200" baseline="0" dirty="0">
                          <a:solidFill>
                            <a:srgbClr val="FFFFFF"/>
                          </a:solidFill>
                          <a:effectLst>
                            <a:outerShdw blurRad="38100" dist="38100" dir="2700000" algn="tl">
                              <a:srgbClr val="000000">
                                <a:alpha val="43137"/>
                              </a:srgbClr>
                            </a:outerShdw>
                          </a:effectLst>
                          <a:latin typeface="Calibri" panose="020F0502020204030204" pitchFamily="34" charset="0"/>
                        </a:rPr>
                        <a:t> HRA</a:t>
                      </a:r>
                      <a:endPar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C80AE"/>
                    </a:solidFill>
                  </a:tcPr>
                </a:tc>
                <a:tc>
                  <a:txBody>
                    <a:bodyPr/>
                    <a:lstStyle/>
                    <a:p>
                      <a:pPr marL="0" algn="ctr" defTabSz="914400" rtl="0" eaLnBrk="1" latinLnBrk="0" hangingPunct="1">
                        <a:lnSpc>
                          <a:spcPct val="100000"/>
                        </a:lnSpc>
                        <a:spcBef>
                          <a:spcPts val="0"/>
                        </a:spcBef>
                        <a:spcAft>
                          <a:spcPts val="0"/>
                        </a:spcAft>
                      </a:pPr>
                      <a:r>
                        <a:rPr lang="en-US" sz="1500" b="1" kern="1200" dirty="0">
                          <a:solidFill>
                            <a:srgbClr val="FFFFFF"/>
                          </a:solidFill>
                          <a:effectLst>
                            <a:outerShdw blurRad="38100" dist="38100" dir="2700000" algn="tl">
                              <a:srgbClr val="000000">
                                <a:alpha val="43137"/>
                              </a:srgbClr>
                            </a:outerShdw>
                          </a:effectLst>
                          <a:latin typeface="Calibri" panose="020F0502020204030204" pitchFamily="34" charset="0"/>
                        </a:rPr>
                        <a:t>B1000</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A74A"/>
                    </a:solidFill>
                  </a:tcPr>
                </a:tc>
                <a:extLst>
                  <a:ext uri="{0D108BD9-81ED-4DB2-BD59-A6C34878D82A}">
                    <a16:rowId xmlns:a16="http://schemas.microsoft.com/office/drawing/2014/main" val="10000"/>
                  </a:ext>
                </a:extLst>
              </a:tr>
              <a:tr h="640080">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$358</a:t>
                      </a:r>
                    </a:p>
                    <a:p>
                      <a:pPr marL="0" algn="ctr" defTabSz="914400" rtl="0" eaLnBrk="1" latinLnBrk="0" hangingPunct="1">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$207</a:t>
                      </a:r>
                    </a:p>
                    <a:p>
                      <a:pPr marL="0" algn="ctr" defTabSz="914400" rtl="0" eaLnBrk="1" latinLnBrk="0" hangingPunct="1">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$401</a:t>
                      </a:r>
                    </a:p>
                    <a:p>
                      <a:pPr algn="ctr">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$188</a:t>
                      </a:r>
                    </a:p>
                    <a:p>
                      <a:pPr marL="0" algn="ctr" defTabSz="914400" rtl="0" eaLnBrk="1" latinLnBrk="0" hangingPunct="1">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rPr>
                        <a:t>$470</a:t>
                      </a:r>
                    </a:p>
                    <a:p>
                      <a:pPr marL="0" algn="ctr" defTabSz="914400" rtl="0" eaLnBrk="1" latinLnBrk="0" hangingPunct="1">
                        <a:lnSpc>
                          <a:spcPct val="100000"/>
                        </a:lnSpc>
                        <a:spcBef>
                          <a:spcPts val="0"/>
                        </a:spcBef>
                        <a:spcAft>
                          <a:spcPts val="0"/>
                        </a:spcAft>
                      </a:pPr>
                      <a:endParaRPr lang="en-US" sz="1500" b="0" kern="1200" dirty="0">
                        <a:solidFill>
                          <a:schemeClr val="tx1"/>
                        </a:solidFill>
                        <a:effectLst/>
                        <a:latin typeface="Calibri" panose="020F0502020204030204" pitchFamily="34" charset="0"/>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1"/>
                  </a:ext>
                </a:extLst>
              </a:tr>
              <a:tr h="640080">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$682</a:t>
                      </a:r>
                    </a:p>
                    <a:p>
                      <a:pPr marL="0" algn="ctr" defTabSz="914400" rtl="0" eaLnBrk="1" latinLnBrk="0" hangingPunct="1">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$394</a:t>
                      </a:r>
                    </a:p>
                    <a:p>
                      <a:pPr marL="0" algn="ctr" defTabSz="914400" rtl="0" eaLnBrk="1" latinLnBrk="0" hangingPunct="1">
                        <a:lnSpc>
                          <a:spcPct val="100000"/>
                        </a:lnSpc>
                        <a:spcBef>
                          <a:spcPts val="0"/>
                        </a:spcBef>
                        <a:spcAft>
                          <a:spcPts val="0"/>
                        </a:spcAft>
                      </a:pPr>
                      <a:endParaRPr lang="en-US" sz="1350" b="0" kern="1200" dirty="0">
                        <a:solidFill>
                          <a:schemeClr val="accent5">
                            <a:lumMod val="75000"/>
                          </a:schemeClr>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$763</a:t>
                      </a:r>
                    </a:p>
                    <a:p>
                      <a:pPr algn="ctr">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$358</a:t>
                      </a:r>
                    </a:p>
                    <a:p>
                      <a:pPr marL="0" algn="ctr" defTabSz="914400" rtl="0" eaLnBrk="1" latinLnBrk="0" hangingPunct="1">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rPr>
                        <a:t>$894</a:t>
                      </a:r>
                    </a:p>
                    <a:p>
                      <a:pPr marL="0" algn="ctr" defTabSz="914400" rtl="0" eaLnBrk="1" latinLnBrk="0" hangingPunct="1">
                        <a:lnSpc>
                          <a:spcPct val="100000"/>
                        </a:lnSpc>
                        <a:spcBef>
                          <a:spcPts val="0"/>
                        </a:spcBef>
                        <a:spcAft>
                          <a:spcPts val="0"/>
                        </a:spcAft>
                      </a:pPr>
                      <a:endParaRPr lang="en-US" sz="1500" b="0" kern="1200" dirty="0">
                        <a:solidFill>
                          <a:schemeClr val="tx1"/>
                        </a:solidFill>
                        <a:effectLst/>
                        <a:latin typeface="Calibri" panose="020F0502020204030204" pitchFamily="34" charset="0"/>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2"/>
                  </a:ext>
                </a:extLst>
              </a:tr>
              <a:tr h="640080">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$931</a:t>
                      </a:r>
                    </a:p>
                    <a:p>
                      <a:pPr marL="0" algn="ctr" defTabSz="914400" rtl="0" eaLnBrk="1" latinLnBrk="0" hangingPunct="1">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$538</a:t>
                      </a:r>
                    </a:p>
                    <a:p>
                      <a:pPr marL="0" algn="ctr" defTabSz="914400" rtl="0" eaLnBrk="1" latinLnBrk="0" hangingPunct="1">
                        <a:lnSpc>
                          <a:spcPct val="100000"/>
                        </a:lnSpc>
                        <a:spcBef>
                          <a:spcPts val="0"/>
                        </a:spcBef>
                        <a:spcAft>
                          <a:spcPts val="0"/>
                        </a:spcAft>
                      </a:pPr>
                      <a:endParaRPr lang="en-US" sz="1350" b="0" kern="1200" dirty="0">
                        <a:solidFill>
                          <a:schemeClr val="accent5">
                            <a:lumMod val="75000"/>
                          </a:schemeClr>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2E2C4"/>
                    </a:solidFill>
                  </a:tcPr>
                </a:tc>
                <a:tc>
                  <a:txBody>
                    <a:bodyPr/>
                    <a:lstStyle/>
                    <a:p>
                      <a:pPr algn="ctr">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$1,043</a:t>
                      </a:r>
                    </a:p>
                    <a:p>
                      <a:pPr algn="ctr">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algn="ctr" defTabSz="914400" rtl="0" eaLnBrk="1" latinLnBrk="0" hangingPunct="1">
                        <a:lnSpc>
                          <a:spcPct val="100000"/>
                        </a:lnSpc>
                        <a:spcBef>
                          <a:spcPts val="0"/>
                        </a:spcBef>
                        <a:spcAft>
                          <a:spcPts val="0"/>
                        </a:spcAft>
                      </a:pPr>
                      <a:r>
                        <a:rPr lang="en-US" sz="1350" b="0" kern="1200" dirty="0">
                          <a:solidFill>
                            <a:schemeClr val="tx1"/>
                          </a:solidFill>
                          <a:effectLst/>
                          <a:latin typeface="Calibri" panose="020F0502020204030204" pitchFamily="34" charset="0"/>
                          <a:ea typeface="+mn-ea"/>
                          <a:cs typeface="+mn-cs"/>
                        </a:rPr>
                        <a:t>$488</a:t>
                      </a:r>
                    </a:p>
                    <a:p>
                      <a:pPr marL="0" algn="ctr" defTabSz="914400" rtl="0" eaLnBrk="1" latinLnBrk="0" hangingPunct="1">
                        <a:lnSpc>
                          <a:spcPct val="100000"/>
                        </a:lnSpc>
                        <a:spcBef>
                          <a:spcPts val="0"/>
                        </a:spcBef>
                        <a:spcAft>
                          <a:spcPts val="0"/>
                        </a:spcAft>
                      </a:pPr>
                      <a:endParaRPr lang="en-US" sz="1350" b="0" kern="1200" dirty="0">
                        <a:solidFill>
                          <a:schemeClr val="tx1"/>
                        </a:solidFill>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CE3F2"/>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rPr>
                        <a:t>$1,221</a:t>
                      </a:r>
                    </a:p>
                    <a:p>
                      <a:pPr marL="0" algn="ctr" defTabSz="914400" rtl="0" eaLnBrk="1" latinLnBrk="0" hangingPunct="1">
                        <a:lnSpc>
                          <a:spcPct val="100000"/>
                        </a:lnSpc>
                        <a:spcBef>
                          <a:spcPts val="0"/>
                        </a:spcBef>
                        <a:spcAft>
                          <a:spcPts val="0"/>
                        </a:spcAft>
                      </a:pPr>
                      <a:endParaRPr lang="en-US" sz="1500" b="0" kern="1200" dirty="0">
                        <a:solidFill>
                          <a:schemeClr val="tx1"/>
                        </a:solidFill>
                        <a:effectLst/>
                        <a:latin typeface="Calibri" panose="020F0502020204030204" pitchFamily="34" charset="0"/>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EDDB8"/>
                    </a:solidFill>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nvGraphicFramePr>
        <p:xfrm>
          <a:off x="609600" y="1714500"/>
          <a:ext cx="1600200" cy="24917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571500">
                <a:tc>
                  <a:txBody>
                    <a:bodyPr/>
                    <a:lstStyle/>
                    <a:p>
                      <a:pPr algn="ctr"/>
                      <a:r>
                        <a:rPr lang="en-US" sz="1500" dirty="0">
                          <a:solidFill>
                            <a:schemeClr val="tx1"/>
                          </a:solidFill>
                        </a:rPr>
                        <a:t>Monthly</a:t>
                      </a:r>
                      <a:r>
                        <a:rPr lang="en-US" sz="1500" baseline="0" dirty="0">
                          <a:solidFill>
                            <a:schemeClr val="tx1"/>
                          </a:solidFill>
                        </a:rPr>
                        <a:t> Rates</a:t>
                      </a:r>
                      <a:br>
                        <a:rPr lang="en-US" sz="1500" baseline="0" dirty="0">
                          <a:solidFill>
                            <a:schemeClr val="tx1"/>
                          </a:solidFill>
                        </a:rPr>
                      </a:br>
                      <a:r>
                        <a:rPr lang="en-US" sz="1500" baseline="0" dirty="0">
                          <a:solidFill>
                            <a:schemeClr val="tx1"/>
                          </a:solidFill>
                        </a:rPr>
                        <a:t>by Tier</a:t>
                      </a:r>
                      <a:endParaRPr lang="en-US" sz="1500" dirty="0">
                        <a:solidFill>
                          <a:schemeClr val="tx1"/>
                        </a:solidFill>
                      </a:endParaRPr>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80">
                <a:tc>
                  <a:txBody>
                    <a:bodyPr/>
                    <a:lstStyle/>
                    <a:p>
                      <a:r>
                        <a:rPr lang="en-US" sz="1350" dirty="0"/>
                        <a:t>Participant Only</a:t>
                      </a:r>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r>
                        <a:rPr lang="en-US" sz="1350" dirty="0"/>
                        <a:t>Participant +</a:t>
                      </a:r>
                      <a:r>
                        <a:rPr lang="en-US" sz="1350" baseline="0" dirty="0"/>
                        <a:t> 1</a:t>
                      </a:r>
                      <a:endParaRPr lang="en-US" sz="1350" dirty="0"/>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r>
                        <a:rPr lang="en-US" sz="1350" dirty="0"/>
                        <a:t>Participant</a:t>
                      </a:r>
                      <a:r>
                        <a:rPr lang="en-US" sz="1350" baseline="0" dirty="0"/>
                        <a:t> + 2</a:t>
                      </a:r>
                      <a:br>
                        <a:rPr lang="en-US" sz="1350" baseline="0" dirty="0"/>
                      </a:br>
                      <a:r>
                        <a:rPr lang="en-US" sz="1350" baseline="0" dirty="0"/>
                        <a:t>or more (family)</a:t>
                      </a:r>
                      <a:endParaRPr lang="en-US" sz="1350" dirty="0"/>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6" name="Rectangle 15"/>
          <p:cNvSpPr/>
          <p:nvPr/>
        </p:nvSpPr>
        <p:spPr bwMode="auto">
          <a:xfrm>
            <a:off x="3276600" y="1712609"/>
            <a:ext cx="1080598" cy="2438400"/>
          </a:xfrm>
          <a:prstGeom prst="rect">
            <a:avLst/>
          </a:prstGeom>
          <a:noFill/>
          <a:ln w="6350" cap="flat" cmpd="sng" algn="ctr">
            <a:solidFill>
              <a:srgbClr val="C00000"/>
            </a:solidFill>
            <a:prstDash val="solid"/>
            <a:round/>
            <a:headEnd type="none" w="med" len="med"/>
            <a:tailEnd type="none" w="med" len="med"/>
          </a:ln>
          <a:effectLst>
            <a:glow rad="63500">
              <a:srgbClr val="8D0034">
                <a:alpha val="40000"/>
              </a:srgbClr>
            </a:glo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FFFFFF"/>
              </a:solidFill>
              <a:effectLst/>
              <a:latin typeface="Times New Roman" pitchFamily="18" charset="0"/>
            </a:endParaRPr>
          </a:p>
        </p:txBody>
      </p:sp>
    </p:spTree>
    <p:extLst>
      <p:ext uri="{BB962C8B-B14F-4D97-AF65-F5344CB8AC3E}">
        <p14:creationId xmlns:p14="http://schemas.microsoft.com/office/powerpoint/2010/main" val="421152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8294" y="245175"/>
            <a:ext cx="8229600" cy="640080"/>
          </a:xfrm>
        </p:spPr>
        <p:txBody>
          <a:bodyPr/>
          <a:lstStyle/>
          <a:p>
            <a:r>
              <a:rPr lang="en-US" dirty="0">
                <a:latin typeface="Calibri" panose="020F0502020204030204" pitchFamily="34" charset="0"/>
              </a:rPr>
              <a:t>Dental Plan Choices—Cigna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708" r="9629"/>
          <a:stretch/>
        </p:blipFill>
        <p:spPr>
          <a:xfrm>
            <a:off x="4565905" y="1000667"/>
            <a:ext cx="4576646" cy="3904488"/>
          </a:xfrm>
          <a:prstGeom prst="rect">
            <a:avLst/>
          </a:prstGeom>
        </p:spPr>
      </p:pic>
      <p:sp>
        <p:nvSpPr>
          <p:cNvPr id="11" name="Rectangle 10"/>
          <p:cNvSpPr/>
          <p:nvPr/>
        </p:nvSpPr>
        <p:spPr>
          <a:xfrm>
            <a:off x="474921" y="4411302"/>
            <a:ext cx="4630479" cy="246221"/>
          </a:xfrm>
          <a:prstGeom prst="rect">
            <a:avLst/>
          </a:prstGeom>
        </p:spPr>
        <p:txBody>
          <a:bodyPr wrap="square">
            <a:spAutoFit/>
          </a:bodyPr>
          <a:lstStyle/>
          <a:p>
            <a:pPr>
              <a:tabLst>
                <a:tab pos="169863" algn="l"/>
              </a:tabLst>
            </a:pPr>
            <a:r>
              <a:rPr lang="en-US" sz="1000" b="1" dirty="0">
                <a:solidFill>
                  <a:srgbClr val="0063A8"/>
                </a:solidFill>
                <a:latin typeface="Calibri" panose="020F0502020204030204" pitchFamily="34" charset="0"/>
              </a:rPr>
              <a:t>*	Out-of-network subject to reasonable/customary limitations </a:t>
            </a:r>
          </a:p>
        </p:txBody>
      </p:sp>
      <p:graphicFrame>
        <p:nvGraphicFramePr>
          <p:cNvPr id="12" name="Table 11"/>
          <p:cNvGraphicFramePr>
            <a:graphicFrameLocks noGrp="1"/>
          </p:cNvGraphicFramePr>
          <p:nvPr>
            <p:extLst>
              <p:ext uri="{D42A27DB-BD31-4B8C-83A1-F6EECF244321}">
                <p14:modId xmlns:p14="http://schemas.microsoft.com/office/powerpoint/2010/main" val="3272016606"/>
              </p:ext>
            </p:extLst>
          </p:nvPr>
        </p:nvGraphicFramePr>
        <p:xfrm>
          <a:off x="487250" y="1695855"/>
          <a:ext cx="5532550" cy="1874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7495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048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Passive PPO 2000 </a:t>
                      </a: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63A8"/>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PPO</a:t>
                      </a:r>
                      <a:endParaRPr lang="en-US" sz="1600" dirty="0">
                        <a:solidFill>
                          <a:schemeClr val="bg1"/>
                        </a:solidFill>
                        <a:effectLst>
                          <a:outerShdw blurRad="38100" dist="38100" dir="2700000" algn="tl">
                            <a:srgbClr val="000000">
                              <a:alpha val="43137"/>
                            </a:srgbClr>
                          </a:outerShdw>
                        </a:effectLst>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63A8"/>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DHMO </a:t>
                      </a:r>
                    </a:p>
                  </a:txBody>
                  <a:tcPr>
                    <a:lnL w="3175" cap="flat" cmpd="sng" algn="ctr">
                      <a:solidFill>
                        <a:schemeClr val="bg1">
                          <a:lumMod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63A8"/>
                    </a:solidFill>
                  </a:tcPr>
                </a:tc>
                <a:extLst>
                  <a:ext uri="{0D108BD9-81ED-4DB2-BD59-A6C34878D82A}">
                    <a16:rowId xmlns:a16="http://schemas.microsoft.com/office/drawing/2014/main" val="10000"/>
                  </a:ext>
                </a:extLst>
              </a:tr>
              <a:tr h="1470395">
                <a:tc>
                  <a:txBody>
                    <a:bodyPr/>
                    <a:lstStyle/>
                    <a:p>
                      <a:pPr marL="169863" marR="0" lvl="2" indent="-169863" algn="l" defTabSz="914400" rtl="0" eaLnBrk="1" fontAlgn="auto" latinLnBrk="0" hangingPunct="1">
                        <a:lnSpc>
                          <a:spcPts val="1700"/>
                        </a:lnSpc>
                        <a:spcBef>
                          <a:spcPts val="0"/>
                        </a:spcBef>
                        <a:spcAft>
                          <a:spcPts val="350"/>
                        </a:spcAft>
                        <a:buClrTx/>
                        <a:buSzTx/>
                        <a:buFont typeface="Arial" panose="020B0604020202020204" pitchFamily="34" charset="0"/>
                        <a:buChar char="•"/>
                        <a:tabLst/>
                        <a:defRPr/>
                      </a:pPr>
                      <a:r>
                        <a:rPr lang="en-US" sz="1500" dirty="0">
                          <a:solidFill>
                            <a:schemeClr val="tx1"/>
                          </a:solidFill>
                        </a:rPr>
                        <a:t>$2,000 maximum annual benefit</a:t>
                      </a:r>
                    </a:p>
                    <a:p>
                      <a:pPr marL="169863" marR="0" lvl="2" indent="-169863" algn="l" defTabSz="914400" rtl="0" eaLnBrk="1" fontAlgn="auto" latinLnBrk="0" hangingPunct="1">
                        <a:lnSpc>
                          <a:spcPts val="1700"/>
                        </a:lnSpc>
                        <a:spcBef>
                          <a:spcPts val="0"/>
                        </a:spcBef>
                        <a:spcAft>
                          <a:spcPts val="350"/>
                        </a:spcAft>
                        <a:buClrTx/>
                        <a:buSzTx/>
                        <a:buFont typeface="Arial" panose="020B0604020202020204" pitchFamily="34" charset="0"/>
                        <a:buChar char="•"/>
                        <a:tabLst/>
                        <a:defRPr/>
                      </a:pPr>
                      <a:r>
                        <a:rPr lang="en-US" sz="1500" dirty="0">
                          <a:solidFill>
                            <a:schemeClr val="tx1"/>
                          </a:solidFill>
                        </a:rPr>
                        <a:t>Same coinsurance</a:t>
                      </a:r>
                      <a:br>
                        <a:rPr lang="en-US" sz="1500" dirty="0">
                          <a:solidFill>
                            <a:schemeClr val="tx1"/>
                          </a:solidFill>
                        </a:rPr>
                      </a:br>
                      <a:r>
                        <a:rPr lang="en-US" sz="1500" dirty="0">
                          <a:solidFill>
                            <a:schemeClr val="tx1"/>
                          </a:solidFill>
                        </a:rPr>
                        <a:t>in-network/</a:t>
                      </a:r>
                      <a:br>
                        <a:rPr lang="en-US" sz="1500" dirty="0">
                          <a:solidFill>
                            <a:schemeClr val="tx1"/>
                          </a:solidFill>
                        </a:rPr>
                      </a:br>
                      <a:r>
                        <a:rPr lang="en-US" sz="1500" dirty="0">
                          <a:solidFill>
                            <a:schemeClr val="tx1"/>
                          </a:solidFill>
                        </a:rPr>
                        <a:t>out-of-network</a:t>
                      </a:r>
                      <a:r>
                        <a:rPr lang="en-US" sz="1500" b="1" dirty="0">
                          <a:solidFill>
                            <a:srgbClr val="3C80AE"/>
                          </a:solidFill>
                        </a:rPr>
                        <a:t>*</a:t>
                      </a:r>
                    </a:p>
                    <a:p>
                      <a:pPr marL="0" marR="0" lvl="1" indent="0" algn="l" defTabSz="914400" rtl="0" eaLnBrk="1" fontAlgn="auto" latinLnBrk="0" hangingPunct="1">
                        <a:lnSpc>
                          <a:spcPts val="1700"/>
                        </a:lnSpc>
                        <a:spcBef>
                          <a:spcPts val="0"/>
                        </a:spcBef>
                        <a:spcAft>
                          <a:spcPts val="350"/>
                        </a:spcAft>
                        <a:buClrTx/>
                        <a:buSzTx/>
                        <a:buFontTx/>
                        <a:buNone/>
                        <a:tabLst/>
                        <a:defRPr/>
                      </a:pPr>
                      <a:endParaRPr lang="en-US" sz="1500" b="1" dirty="0">
                        <a:solidFill>
                          <a:srgbClr val="8D0034"/>
                        </a:solidFill>
                      </a:endParaRPr>
                    </a:p>
                  </a:txBody>
                  <a:tcPr>
                    <a:lnL w="3175" cap="flat" cmpd="sng" algn="ctr">
                      <a:solidFill>
                        <a:schemeClr val="tx1">
                          <a:lumMod val="50000"/>
                          <a:lumOff val="5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169863" lvl="2" indent="-169863" algn="l">
                        <a:lnSpc>
                          <a:spcPts val="1700"/>
                        </a:lnSpc>
                        <a:spcBef>
                          <a:spcPts val="0"/>
                        </a:spcBef>
                        <a:spcAft>
                          <a:spcPts val="350"/>
                        </a:spcAft>
                        <a:buSzPct val="100000"/>
                        <a:buFont typeface="Arial" panose="020B0604020202020204" pitchFamily="34" charset="0"/>
                        <a:buChar char="•"/>
                      </a:pPr>
                      <a:r>
                        <a:rPr lang="en-US" sz="1500" dirty="0">
                          <a:solidFill>
                            <a:schemeClr val="tx1"/>
                          </a:solidFill>
                        </a:rPr>
                        <a:t>$2,000 maximum annual benefit (in-network) </a:t>
                      </a:r>
                    </a:p>
                    <a:p>
                      <a:pPr marL="169863" lvl="2" indent="-169863" algn="l">
                        <a:lnSpc>
                          <a:spcPts val="1700"/>
                        </a:lnSpc>
                        <a:spcBef>
                          <a:spcPts val="0"/>
                        </a:spcBef>
                        <a:spcAft>
                          <a:spcPts val="350"/>
                        </a:spcAft>
                        <a:buSzPct val="100000"/>
                        <a:buFont typeface="Arial" panose="020B0604020202020204" pitchFamily="34" charset="0"/>
                        <a:buChar char="•"/>
                      </a:pPr>
                      <a:r>
                        <a:rPr lang="en-US" sz="1500" dirty="0">
                          <a:solidFill>
                            <a:schemeClr val="tx1"/>
                          </a:solidFill>
                        </a:rPr>
                        <a:t>$1,000 maximum annual benefit (out-of-network)</a:t>
                      </a:r>
                      <a:endParaRPr lang="en-US"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169863" lvl="2" indent="-169863" algn="l">
                        <a:lnSpc>
                          <a:spcPts val="1700"/>
                        </a:lnSpc>
                        <a:spcBef>
                          <a:spcPts val="0"/>
                        </a:spcBef>
                        <a:spcAft>
                          <a:spcPts val="350"/>
                        </a:spcAft>
                        <a:buSzPct val="100000"/>
                        <a:buFont typeface="Arial" panose="020B0604020202020204" pitchFamily="34" charset="0"/>
                        <a:buChar char="•"/>
                      </a:pPr>
                      <a:r>
                        <a:rPr lang="en-US" sz="1500" dirty="0">
                          <a:solidFill>
                            <a:schemeClr val="tx1"/>
                          </a:solidFill>
                        </a:rPr>
                        <a:t>No maximum</a:t>
                      </a:r>
                      <a:r>
                        <a:rPr lang="en-US" sz="1500" baseline="0" dirty="0">
                          <a:solidFill>
                            <a:schemeClr val="tx1"/>
                          </a:solidFill>
                        </a:rPr>
                        <a:t> benefit</a:t>
                      </a:r>
                    </a:p>
                    <a:p>
                      <a:pPr marL="169863" lvl="2" indent="-169863" algn="l">
                        <a:lnSpc>
                          <a:spcPts val="1700"/>
                        </a:lnSpc>
                        <a:spcBef>
                          <a:spcPts val="0"/>
                        </a:spcBef>
                        <a:spcAft>
                          <a:spcPts val="350"/>
                        </a:spcAft>
                        <a:buSzPct val="100000"/>
                        <a:buFont typeface="Arial" panose="020B0604020202020204" pitchFamily="34" charset="0"/>
                        <a:buChar char="•"/>
                      </a:pPr>
                      <a:r>
                        <a:rPr lang="en-US" sz="1500" baseline="0" dirty="0">
                          <a:solidFill>
                            <a:schemeClr val="tx1"/>
                          </a:solidFill>
                        </a:rPr>
                        <a:t>Follows charge schedule</a:t>
                      </a:r>
                    </a:p>
                    <a:p>
                      <a:pPr marL="169863" lvl="2" indent="-169863" algn="l">
                        <a:lnSpc>
                          <a:spcPts val="1700"/>
                        </a:lnSpc>
                        <a:spcBef>
                          <a:spcPts val="0"/>
                        </a:spcBef>
                        <a:spcAft>
                          <a:spcPts val="350"/>
                        </a:spcAft>
                        <a:buSzPct val="100000"/>
                        <a:buFont typeface="Arial" panose="020B0604020202020204" pitchFamily="34" charset="0"/>
                        <a:buChar char="•"/>
                      </a:pPr>
                      <a:r>
                        <a:rPr lang="en-US" sz="1500" baseline="0" dirty="0">
                          <a:solidFill>
                            <a:schemeClr val="tx1"/>
                          </a:solidFill>
                        </a:rPr>
                        <a:t>In-network only</a:t>
                      </a:r>
                      <a:endParaRPr lang="en-US" sz="1600" dirty="0">
                        <a:solidFill>
                          <a:schemeClr val="tx1"/>
                        </a:solidFill>
                      </a:endParaRPr>
                    </a:p>
                    <a:p>
                      <a:pPr marL="0" marR="0" lvl="1" indent="0" algn="l" defTabSz="914400" rtl="0" eaLnBrk="1" fontAlgn="auto" latinLnBrk="0" hangingPunct="1">
                        <a:lnSpc>
                          <a:spcPts val="1700"/>
                        </a:lnSpc>
                        <a:spcBef>
                          <a:spcPts val="0"/>
                        </a:spcBef>
                        <a:spcAft>
                          <a:spcPts val="350"/>
                        </a:spcAft>
                        <a:buClrTx/>
                        <a:buSzTx/>
                        <a:buFontTx/>
                        <a:buNone/>
                        <a:tabLst/>
                        <a:defRPr/>
                      </a:pPr>
                      <a:endParaRPr lang="en-US" sz="1500" b="1" dirty="0">
                        <a:solidFill>
                          <a:srgbClr val="8D0034"/>
                        </a:solidFill>
                      </a:endParaRPr>
                    </a:p>
                  </a:txBody>
                  <a:tcPr>
                    <a:lnL w="3175" cap="flat" cmpd="sng" algn="ctr">
                      <a:solidFill>
                        <a:schemeClr val="tx1"/>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423165" y="3683105"/>
            <a:ext cx="5011479" cy="615553"/>
          </a:xfrm>
          <a:prstGeom prst="rect">
            <a:avLst/>
          </a:prstGeom>
        </p:spPr>
        <p:txBody>
          <a:bodyPr wrap="square">
            <a:spAutoFit/>
          </a:bodyPr>
          <a:lstStyle/>
          <a:p>
            <a:pPr marL="0" lvl="1">
              <a:spcBef>
                <a:spcPts val="0"/>
              </a:spcBef>
              <a:spcAft>
                <a:spcPts val="600"/>
              </a:spcAft>
            </a:pPr>
            <a:r>
              <a:rPr lang="en-US" sz="1700" b="1" dirty="0"/>
              <a:t>Wellness benefit increases PPO/Passive PPO annual maximum </a:t>
            </a:r>
            <a:r>
              <a:rPr lang="en-US" sz="1700" dirty="0"/>
              <a:t>($150 per year up to $450 higher)</a:t>
            </a:r>
          </a:p>
        </p:txBody>
      </p:sp>
      <p:sp>
        <p:nvSpPr>
          <p:cNvPr id="14" name="Content Placeholder 3"/>
          <p:cNvSpPr txBox="1">
            <a:spLocks/>
          </p:cNvSpPr>
          <p:nvPr/>
        </p:nvSpPr>
        <p:spPr bwMode="auto">
          <a:xfrm>
            <a:off x="443023" y="1251987"/>
            <a:ext cx="5209953" cy="3576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30000"/>
              </a:spcBef>
              <a:spcAft>
                <a:spcPct val="0"/>
              </a:spcAft>
              <a:buClr>
                <a:srgbClr val="006600"/>
              </a:buClr>
              <a:buChar char="•"/>
              <a:defRPr sz="3200">
                <a:solidFill>
                  <a:schemeClr val="bg1"/>
                </a:solidFill>
                <a:latin typeface="Calibri" panose="020F0502020204030204" pitchFamily="34" charset="0"/>
                <a:ea typeface="+mn-ea"/>
                <a:cs typeface="+mn-cs"/>
              </a:defRPr>
            </a:lvl1pPr>
            <a:lvl2pPr marL="742950" indent="-349250" algn="l" rtl="0" eaLnBrk="0" fontAlgn="base" hangingPunct="0">
              <a:spcBef>
                <a:spcPct val="30000"/>
              </a:spcBef>
              <a:spcAft>
                <a:spcPct val="0"/>
              </a:spcAft>
              <a:buClr>
                <a:srgbClr val="006600"/>
              </a:buClr>
              <a:buSzPct val="100000"/>
              <a:buFont typeface="Trebuchet MS" panose="020B0603020202020204" pitchFamily="34" charset="0"/>
              <a:buChar char="—"/>
              <a:defRPr sz="2800">
                <a:solidFill>
                  <a:schemeClr val="bg1"/>
                </a:solidFill>
                <a:latin typeface="Calibri" panose="020F0502020204030204" pitchFamily="34" charset="0"/>
              </a:defRPr>
            </a:lvl2pPr>
            <a:lvl3pPr marL="1143000" indent="-228600" algn="l" rtl="0" eaLnBrk="0" fontAlgn="base" hangingPunct="0">
              <a:spcBef>
                <a:spcPct val="30000"/>
              </a:spcBef>
              <a:spcAft>
                <a:spcPct val="0"/>
              </a:spcAft>
              <a:buClr>
                <a:srgbClr val="006600"/>
              </a:buClr>
              <a:buSzPct val="70000"/>
              <a:buFont typeface="Wingdings" pitchFamily="2" charset="2"/>
              <a:buChar char="Ø"/>
              <a:defRPr sz="2400">
                <a:solidFill>
                  <a:srgbClr val="006600"/>
                </a:solidFill>
                <a:latin typeface="Calibri" panose="020F0502020204030204" pitchFamily="34" charset="0"/>
              </a:defRPr>
            </a:lvl3pPr>
            <a:lvl4pPr marL="1600200" indent="-228600" algn="l" rtl="0" eaLnBrk="0" fontAlgn="base" hangingPunct="0">
              <a:spcBef>
                <a:spcPct val="30000"/>
              </a:spcBef>
              <a:spcAft>
                <a:spcPct val="0"/>
              </a:spcAft>
              <a:buClr>
                <a:srgbClr val="006600"/>
              </a:buClr>
              <a:buFont typeface="Trebuchet MS" pitchFamily="34" charset="0"/>
              <a:buChar char="―"/>
              <a:defRPr sz="2000">
                <a:solidFill>
                  <a:schemeClr val="bg1"/>
                </a:solidFill>
                <a:latin typeface="Calibri" panose="020F0502020204030204" pitchFamily="34" charset="0"/>
              </a:defRPr>
            </a:lvl4pPr>
            <a:lvl5pPr marL="2057400" indent="-228600" algn="l" rtl="0" eaLnBrk="0" fontAlgn="base" hangingPunct="0">
              <a:spcBef>
                <a:spcPct val="30000"/>
              </a:spcBef>
              <a:spcAft>
                <a:spcPct val="0"/>
              </a:spcAft>
              <a:buClr>
                <a:srgbClr val="006600"/>
              </a:buClr>
              <a:buFont typeface="Wingdings" pitchFamily="2" charset="2"/>
              <a:buChar char="ü"/>
              <a:defRPr sz="2000">
                <a:solidFill>
                  <a:schemeClr val="bg1"/>
                </a:solidFill>
                <a:latin typeface="Calibri" panose="020F0502020204030204" pitchFamily="34" charset="0"/>
              </a:defRPr>
            </a:lvl5pPr>
            <a:lvl6pPr marL="25146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6pPr>
            <a:lvl7pPr marL="29718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7pPr>
            <a:lvl8pPr marL="34290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8pPr>
            <a:lvl9pPr marL="38862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9pPr>
          </a:lstStyle>
          <a:p>
            <a:pPr marL="0" indent="0">
              <a:spcBef>
                <a:spcPts val="0"/>
              </a:spcBef>
              <a:spcAft>
                <a:spcPts val="100"/>
              </a:spcAft>
              <a:buFontTx/>
              <a:buNone/>
            </a:pPr>
            <a:r>
              <a:rPr lang="en-US" sz="2000" b="1" kern="0" dirty="0">
                <a:solidFill>
                  <a:srgbClr val="0063A8"/>
                </a:solidFill>
              </a:rPr>
              <a:t>Cigna Advantage Network</a:t>
            </a:r>
          </a:p>
        </p:txBody>
      </p:sp>
      <p:sp>
        <p:nvSpPr>
          <p:cNvPr id="16" name="Content Placeholder 3"/>
          <p:cNvSpPr txBox="1">
            <a:spLocks/>
          </p:cNvSpPr>
          <p:nvPr/>
        </p:nvSpPr>
        <p:spPr bwMode="auto">
          <a:xfrm>
            <a:off x="6172200" y="4116775"/>
            <a:ext cx="2651760" cy="640080"/>
          </a:xfrm>
          <a:prstGeom prst="roundRect">
            <a:avLst>
              <a:gd name="adj" fmla="val 12497"/>
            </a:avLst>
          </a:prstGeom>
          <a:solidFill>
            <a:srgbClr val="8D0034"/>
          </a:solidFill>
          <a:ln w="9525">
            <a:noFill/>
            <a:miter lim="800000"/>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lvl1pPr marL="342900" indent="-342900" algn="l" rtl="0" eaLnBrk="0" fontAlgn="base" hangingPunct="0">
              <a:spcBef>
                <a:spcPct val="30000"/>
              </a:spcBef>
              <a:spcAft>
                <a:spcPct val="0"/>
              </a:spcAft>
              <a:buClr>
                <a:srgbClr val="006600"/>
              </a:buClr>
              <a:buChar char="•"/>
              <a:defRPr sz="3200">
                <a:solidFill>
                  <a:schemeClr val="bg1"/>
                </a:solidFill>
                <a:latin typeface="Calibri" panose="020F0502020204030204" pitchFamily="34" charset="0"/>
                <a:ea typeface="+mn-ea"/>
                <a:cs typeface="+mn-cs"/>
              </a:defRPr>
            </a:lvl1pPr>
            <a:lvl2pPr marL="742950" indent="-349250" algn="l" rtl="0" eaLnBrk="0" fontAlgn="base" hangingPunct="0">
              <a:spcBef>
                <a:spcPct val="30000"/>
              </a:spcBef>
              <a:spcAft>
                <a:spcPct val="0"/>
              </a:spcAft>
              <a:buClr>
                <a:srgbClr val="006600"/>
              </a:buClr>
              <a:buSzPct val="100000"/>
              <a:buFont typeface="Trebuchet MS" panose="020B0603020202020204" pitchFamily="34" charset="0"/>
              <a:buChar char="—"/>
              <a:defRPr sz="2800">
                <a:solidFill>
                  <a:schemeClr val="bg1"/>
                </a:solidFill>
                <a:latin typeface="Calibri" panose="020F0502020204030204" pitchFamily="34" charset="0"/>
              </a:defRPr>
            </a:lvl2pPr>
            <a:lvl3pPr marL="1143000" indent="-228600" algn="l" rtl="0" eaLnBrk="0" fontAlgn="base" hangingPunct="0">
              <a:spcBef>
                <a:spcPct val="30000"/>
              </a:spcBef>
              <a:spcAft>
                <a:spcPct val="0"/>
              </a:spcAft>
              <a:buClr>
                <a:srgbClr val="006600"/>
              </a:buClr>
              <a:buSzPct val="70000"/>
              <a:buFont typeface="Wingdings" pitchFamily="2" charset="2"/>
              <a:buChar char="Ø"/>
              <a:defRPr sz="2400">
                <a:solidFill>
                  <a:srgbClr val="006600"/>
                </a:solidFill>
                <a:latin typeface="Calibri" panose="020F0502020204030204" pitchFamily="34" charset="0"/>
              </a:defRPr>
            </a:lvl3pPr>
            <a:lvl4pPr marL="1600200" indent="-228600" algn="l" rtl="0" eaLnBrk="0" fontAlgn="base" hangingPunct="0">
              <a:spcBef>
                <a:spcPct val="30000"/>
              </a:spcBef>
              <a:spcAft>
                <a:spcPct val="0"/>
              </a:spcAft>
              <a:buClr>
                <a:srgbClr val="006600"/>
              </a:buClr>
              <a:buFont typeface="Trebuchet MS" pitchFamily="34" charset="0"/>
              <a:buChar char="―"/>
              <a:defRPr sz="2000">
                <a:solidFill>
                  <a:schemeClr val="bg1"/>
                </a:solidFill>
                <a:latin typeface="Calibri" panose="020F0502020204030204" pitchFamily="34" charset="0"/>
              </a:defRPr>
            </a:lvl4pPr>
            <a:lvl5pPr marL="2057400" indent="-228600" algn="l" rtl="0" eaLnBrk="0" fontAlgn="base" hangingPunct="0">
              <a:spcBef>
                <a:spcPct val="30000"/>
              </a:spcBef>
              <a:spcAft>
                <a:spcPct val="0"/>
              </a:spcAft>
              <a:buClr>
                <a:srgbClr val="006600"/>
              </a:buClr>
              <a:buFont typeface="Wingdings" pitchFamily="2" charset="2"/>
              <a:buChar char="ü"/>
              <a:defRPr sz="2000">
                <a:solidFill>
                  <a:schemeClr val="bg1"/>
                </a:solidFill>
                <a:latin typeface="Calibri" panose="020F0502020204030204" pitchFamily="34" charset="0"/>
              </a:defRPr>
            </a:lvl5pPr>
            <a:lvl6pPr marL="25146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6pPr>
            <a:lvl7pPr marL="29718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7pPr>
            <a:lvl8pPr marL="34290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8pPr>
            <a:lvl9pPr marL="38862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9pPr>
          </a:lstStyle>
          <a:p>
            <a:pPr marL="0" indent="0" algn="ctr">
              <a:spcBef>
                <a:spcPts val="0"/>
              </a:spcBef>
              <a:spcAft>
                <a:spcPts val="100"/>
              </a:spcAft>
              <a:buFontTx/>
              <a:buNone/>
            </a:pPr>
            <a:r>
              <a:rPr lang="en-US" sz="1600" b="0" kern="0" dirty="0">
                <a:effectLst>
                  <a:outerShdw blurRad="38100" dist="38100" dir="2700000" algn="tl">
                    <a:srgbClr val="000000">
                      <a:alpha val="43137"/>
                    </a:srgbClr>
                  </a:outerShdw>
                </a:effectLst>
              </a:rPr>
              <a:t>Find an in-network dentist:</a:t>
            </a:r>
            <a:br>
              <a:rPr lang="en-US" sz="1600" kern="0" dirty="0">
                <a:effectLst>
                  <a:outerShdw blurRad="38100" dist="38100" dir="2700000" algn="tl">
                    <a:srgbClr val="000000">
                      <a:alpha val="43137"/>
                    </a:srgbClr>
                  </a:outerShdw>
                </a:effectLst>
              </a:rPr>
            </a:br>
            <a:r>
              <a:rPr lang="en-US" sz="1800" b="1" kern="0" dirty="0">
                <a:effectLst>
                  <a:outerShdw blurRad="38100" dist="38100" dir="2700000" algn="tl">
                    <a:srgbClr val="000000">
                      <a:alpha val="43137"/>
                    </a:srgbClr>
                  </a:outerShdw>
                </a:effectLst>
              </a:rPr>
              <a:t>cigna.com</a:t>
            </a:r>
          </a:p>
        </p:txBody>
      </p:sp>
    </p:spTree>
    <p:extLst>
      <p:ext uri="{BB962C8B-B14F-4D97-AF65-F5344CB8AC3E}">
        <p14:creationId xmlns:p14="http://schemas.microsoft.com/office/powerpoint/2010/main" val="378940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559"/>
            <a:ext cx="8382000" cy="620791"/>
          </a:xfrm>
        </p:spPr>
        <p:txBody>
          <a:bodyPr/>
          <a:lstStyle/>
          <a:p>
            <a:pPr>
              <a:lnSpc>
                <a:spcPts val="3900"/>
              </a:lnSpc>
            </a:pPr>
            <a:r>
              <a:rPr lang="en-US" dirty="0"/>
              <a:t>Dental Plan Premiums* </a:t>
            </a:r>
            <a:endParaRPr lang="en-US" sz="3600" b="0" dirty="0">
              <a:latin typeface="Calibri" panose="020F0502020204030204" pitchFamily="34" charset="0"/>
            </a:endParaRPr>
          </a:p>
        </p:txBody>
      </p:sp>
      <p:graphicFrame>
        <p:nvGraphicFramePr>
          <p:cNvPr id="10" name="Table 9"/>
          <p:cNvGraphicFramePr>
            <a:graphicFrameLocks noGrp="1"/>
          </p:cNvGraphicFramePr>
          <p:nvPr/>
        </p:nvGraphicFramePr>
        <p:xfrm>
          <a:off x="2148840" y="1457325"/>
          <a:ext cx="4846320" cy="2506980"/>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tblGrid>
              <a:tr h="573391">
                <a:tc>
                  <a:txBody>
                    <a:bodyPr/>
                    <a:lstStyle/>
                    <a:p>
                      <a:pPr marL="0" algn="ctr" defTabSz="914400" rtl="0" eaLnBrk="1" latinLnBrk="0" hangingPunct="1">
                        <a:lnSpc>
                          <a:spcPct val="100000"/>
                        </a:lnSpc>
                        <a:spcBef>
                          <a:spcPts val="0"/>
                        </a:spcBef>
                        <a:spcAft>
                          <a:spcPts val="0"/>
                        </a:spcAft>
                      </a:pPr>
                      <a:r>
                        <a:rPr lang="en-US" sz="1700" b="1" kern="1200" dirty="0">
                          <a:solidFill>
                            <a:srgbClr val="FFFFFF"/>
                          </a:solidFill>
                          <a:effectLst>
                            <a:outerShdw blurRad="38100" dist="38100" dir="2700000" algn="tl">
                              <a:srgbClr val="000000">
                                <a:alpha val="43137"/>
                              </a:srgbClr>
                            </a:outerShdw>
                          </a:effectLst>
                          <a:latin typeface="Calibri" panose="020F0502020204030204" pitchFamily="34" charset="0"/>
                        </a:rPr>
                        <a:t>PPO</a:t>
                      </a:r>
                      <a:endParaRPr lang="en-US" sz="17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52958B"/>
                    </a:solidFill>
                  </a:tcPr>
                </a:tc>
                <a:tc>
                  <a:txBody>
                    <a:bodyPr/>
                    <a:lstStyle/>
                    <a:p>
                      <a:pPr marL="0" algn="ctr" defTabSz="914400" rtl="0" eaLnBrk="1" latinLnBrk="0" hangingPunct="1">
                        <a:lnSpc>
                          <a:spcPct val="100000"/>
                        </a:lnSpc>
                        <a:spcBef>
                          <a:spcPts val="0"/>
                        </a:spcBef>
                        <a:spcAft>
                          <a:spcPts val="0"/>
                        </a:spcAft>
                      </a:pPr>
                      <a:r>
                        <a:rPr lang="en-US" sz="1700" b="1" kern="1200" dirty="0">
                          <a:solidFill>
                            <a:srgbClr val="FFFFFF"/>
                          </a:solidFill>
                          <a:effectLst>
                            <a:outerShdw blurRad="38100" dist="38100" dir="2700000" algn="tl">
                              <a:srgbClr val="000000">
                                <a:alpha val="43137"/>
                              </a:srgbClr>
                            </a:outerShdw>
                          </a:effectLst>
                          <a:latin typeface="Calibri" panose="020F0502020204030204" pitchFamily="34" charset="0"/>
                        </a:rPr>
                        <a:t>Passive</a:t>
                      </a:r>
                      <a:br>
                        <a:rPr lang="en-US" sz="1700" b="1" kern="1200" dirty="0">
                          <a:solidFill>
                            <a:srgbClr val="FFFFFF"/>
                          </a:solidFill>
                          <a:effectLst>
                            <a:outerShdw blurRad="38100" dist="38100" dir="2700000" algn="tl">
                              <a:srgbClr val="000000">
                                <a:alpha val="43137"/>
                              </a:srgbClr>
                            </a:outerShdw>
                          </a:effectLst>
                          <a:latin typeface="Calibri" panose="020F0502020204030204" pitchFamily="34" charset="0"/>
                        </a:rPr>
                      </a:br>
                      <a:r>
                        <a:rPr lang="en-US" sz="1700" b="1" kern="1200" dirty="0">
                          <a:solidFill>
                            <a:srgbClr val="FFFFFF"/>
                          </a:solidFill>
                          <a:effectLst>
                            <a:outerShdw blurRad="38100" dist="38100" dir="2700000" algn="tl">
                              <a:srgbClr val="000000">
                                <a:alpha val="43137"/>
                              </a:srgbClr>
                            </a:outerShdw>
                          </a:effectLst>
                          <a:latin typeface="Calibri" panose="020F0502020204030204" pitchFamily="34" charset="0"/>
                        </a:rPr>
                        <a:t>PPO 2000</a:t>
                      </a:r>
                      <a:endParaRPr lang="en-US" sz="17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D92C2"/>
                    </a:solidFill>
                  </a:tcPr>
                </a:tc>
                <a:tc>
                  <a:txBody>
                    <a:bodyPr/>
                    <a:lstStyle/>
                    <a:p>
                      <a:pPr algn="ctr">
                        <a:lnSpc>
                          <a:spcPct val="100000"/>
                        </a:lnSpc>
                        <a:spcBef>
                          <a:spcPts val="0"/>
                        </a:spcBef>
                        <a:spcAft>
                          <a:spcPts val="0"/>
                        </a:spcAft>
                      </a:pPr>
                      <a:r>
                        <a:rPr lang="en-US" sz="1700" b="1" kern="1200" baseline="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rPr>
                        <a:t>Dental</a:t>
                      </a:r>
                      <a:br>
                        <a:rPr lang="en-US" sz="1700" b="1" kern="1200" baseline="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rPr>
                      </a:br>
                      <a:r>
                        <a:rPr lang="en-US" sz="1700" b="1" kern="1200" baseline="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rPr>
                        <a:t>HMO</a:t>
                      </a:r>
                      <a:endParaRPr lang="en-US" sz="17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640080">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$40</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$49</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$14</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0080">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$80</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$98</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$26</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40080">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$121</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$147</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$45</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nvGraphicFramePr>
        <p:xfrm>
          <a:off x="533400" y="1459216"/>
          <a:ext cx="1600200" cy="2493264"/>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571500">
                <a:tc>
                  <a:txBody>
                    <a:bodyPr/>
                    <a:lstStyle/>
                    <a:p>
                      <a:pPr algn="ctr"/>
                      <a:r>
                        <a:rPr lang="en-US" sz="1700" dirty="0">
                          <a:solidFill>
                            <a:schemeClr val="tx1"/>
                          </a:solidFill>
                        </a:rPr>
                        <a:t>Monthly</a:t>
                      </a:r>
                      <a:r>
                        <a:rPr lang="en-US" sz="1700" baseline="0" dirty="0">
                          <a:solidFill>
                            <a:schemeClr val="tx1"/>
                          </a:solidFill>
                        </a:rPr>
                        <a:t> Rates</a:t>
                      </a:r>
                      <a:br>
                        <a:rPr lang="en-US" sz="1700" baseline="0" dirty="0">
                          <a:solidFill>
                            <a:schemeClr val="tx1"/>
                          </a:solidFill>
                        </a:rPr>
                      </a:br>
                      <a:r>
                        <a:rPr lang="en-US" sz="1700" baseline="0" dirty="0">
                          <a:solidFill>
                            <a:schemeClr val="tx1"/>
                          </a:solidFill>
                        </a:rPr>
                        <a:t>by Tier</a:t>
                      </a:r>
                      <a:endParaRPr lang="en-US" sz="1700" dirty="0">
                        <a:solidFill>
                          <a:schemeClr val="tx1"/>
                        </a:solidFill>
                      </a:endParaRPr>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80">
                <a:tc>
                  <a:txBody>
                    <a:bodyPr/>
                    <a:lstStyle/>
                    <a:p>
                      <a:r>
                        <a:rPr lang="en-US" sz="1500" dirty="0"/>
                        <a:t>Participant Only</a:t>
                      </a:r>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r>
                        <a:rPr lang="en-US" sz="1500" dirty="0"/>
                        <a:t>Participant +</a:t>
                      </a:r>
                      <a:r>
                        <a:rPr lang="en-US" sz="1500" baseline="0" dirty="0"/>
                        <a:t> 1</a:t>
                      </a:r>
                      <a:endParaRPr lang="en-US" sz="1500" dirty="0"/>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r>
                        <a:rPr lang="en-US" sz="1500" dirty="0"/>
                        <a:t>Participant</a:t>
                      </a:r>
                      <a:r>
                        <a:rPr lang="en-US" sz="1500" baseline="0" dirty="0"/>
                        <a:t> + 2</a:t>
                      </a:r>
                      <a:br>
                        <a:rPr lang="en-US" sz="1500" baseline="0" dirty="0"/>
                      </a:br>
                      <a:r>
                        <a:rPr lang="en-US" sz="1500" baseline="0" dirty="0"/>
                        <a:t>or more (family)</a:t>
                      </a:r>
                      <a:endParaRPr lang="en-US" sz="1500" dirty="0"/>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8" name="Picture 7" descr="A picture containing room, umbrella&#10;&#10;Description automatically generated">
            <a:extLst>
              <a:ext uri="{FF2B5EF4-FFF2-40B4-BE49-F238E27FC236}">
                <a16:creationId xmlns:a16="http://schemas.microsoft.com/office/drawing/2014/main" id="{944A2279-C872-4D19-834F-5555469AF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385746"/>
            <a:ext cx="2517866" cy="2511770"/>
          </a:xfrm>
          <a:prstGeom prst="rect">
            <a:avLst/>
          </a:prstGeom>
        </p:spPr>
      </p:pic>
      <p:sp>
        <p:nvSpPr>
          <p:cNvPr id="2" name="TextBox 1">
            <a:extLst>
              <a:ext uri="{FF2B5EF4-FFF2-40B4-BE49-F238E27FC236}">
                <a16:creationId xmlns:a16="http://schemas.microsoft.com/office/drawing/2014/main" id="{742F9CB5-DDAF-4B71-98AA-3266127B8E86}"/>
              </a:ext>
            </a:extLst>
          </p:cNvPr>
          <p:cNvSpPr txBox="1"/>
          <p:nvPr/>
        </p:nvSpPr>
        <p:spPr>
          <a:xfrm>
            <a:off x="468086" y="4295447"/>
            <a:ext cx="6705600" cy="461665"/>
          </a:xfrm>
          <a:prstGeom prst="rect">
            <a:avLst/>
          </a:prstGeom>
          <a:noFill/>
        </p:spPr>
        <p:txBody>
          <a:bodyPr wrap="square" rtlCol="0">
            <a:spAutoFit/>
          </a:bodyPr>
          <a:lstStyle/>
          <a:p>
            <a:r>
              <a:rPr lang="en-US" sz="1200" dirty="0"/>
              <a:t>*Conference is providing an additional $40/month to help offset dental/other costs--more information on how credits will appear will be provided in the fall prior to Annual Election</a:t>
            </a:r>
          </a:p>
        </p:txBody>
      </p:sp>
    </p:spTree>
    <p:extLst>
      <p:ext uri="{BB962C8B-B14F-4D97-AF65-F5344CB8AC3E}">
        <p14:creationId xmlns:p14="http://schemas.microsoft.com/office/powerpoint/2010/main" val="316994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597"/>
            <a:ext cx="8229600" cy="640080"/>
          </a:xfrm>
        </p:spPr>
        <p:txBody>
          <a:bodyPr/>
          <a:lstStyle/>
          <a:p>
            <a:r>
              <a:rPr lang="en-US" dirty="0">
                <a:latin typeface="Calibri" panose="020F0502020204030204" pitchFamily="34" charset="0"/>
              </a:rPr>
              <a:t>Vision Plan Choices—VSP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148" r="1683" b="706"/>
          <a:stretch/>
        </p:blipFill>
        <p:spPr>
          <a:xfrm>
            <a:off x="3700257" y="1000668"/>
            <a:ext cx="5434483" cy="3895344"/>
          </a:xfrm>
          <a:prstGeom prst="rect">
            <a:avLst/>
          </a:prstGeom>
        </p:spPr>
      </p:pic>
      <p:sp>
        <p:nvSpPr>
          <p:cNvPr id="11" name="Content Placeholder 3"/>
          <p:cNvSpPr txBox="1">
            <a:spLocks/>
          </p:cNvSpPr>
          <p:nvPr/>
        </p:nvSpPr>
        <p:spPr bwMode="auto">
          <a:xfrm>
            <a:off x="457200" y="1386218"/>
            <a:ext cx="4800600" cy="274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30000"/>
              </a:spcBef>
              <a:spcAft>
                <a:spcPct val="0"/>
              </a:spcAft>
              <a:buClr>
                <a:srgbClr val="006600"/>
              </a:buClr>
              <a:buChar char="•"/>
              <a:defRPr sz="3200">
                <a:solidFill>
                  <a:schemeClr val="bg1"/>
                </a:solidFill>
                <a:latin typeface="Arial" panose="020B0604020202020204" pitchFamily="34" charset="0"/>
                <a:ea typeface="+mn-ea"/>
                <a:cs typeface="+mn-cs"/>
              </a:defRPr>
            </a:lvl1pPr>
            <a:lvl2pPr marL="742950" indent="-349250" algn="l" rtl="0" eaLnBrk="0" fontAlgn="base" hangingPunct="0">
              <a:spcBef>
                <a:spcPct val="30000"/>
              </a:spcBef>
              <a:spcAft>
                <a:spcPct val="0"/>
              </a:spcAft>
              <a:buClr>
                <a:srgbClr val="006600"/>
              </a:buClr>
              <a:buSzPct val="100000"/>
              <a:buFont typeface="Trebuchet MS" panose="020B0603020202020204" pitchFamily="34" charset="0"/>
              <a:buChar char="—"/>
              <a:defRPr sz="2800">
                <a:solidFill>
                  <a:schemeClr val="bg1"/>
                </a:solidFill>
                <a:latin typeface="Arial" panose="020B0604020202020204" pitchFamily="34" charset="0"/>
              </a:defRPr>
            </a:lvl2pPr>
            <a:lvl3pPr marL="1143000" indent="-228600" algn="l" rtl="0" eaLnBrk="0" fontAlgn="base" hangingPunct="0">
              <a:spcBef>
                <a:spcPct val="30000"/>
              </a:spcBef>
              <a:spcAft>
                <a:spcPct val="0"/>
              </a:spcAft>
              <a:buClr>
                <a:srgbClr val="006600"/>
              </a:buClr>
              <a:buSzPct val="70000"/>
              <a:buFont typeface="Wingdings" pitchFamily="2" charset="2"/>
              <a:buChar char="Ø"/>
              <a:defRPr sz="2400">
                <a:solidFill>
                  <a:srgbClr val="006600"/>
                </a:solidFill>
                <a:latin typeface="Arial" panose="020B0604020202020204" pitchFamily="34" charset="0"/>
              </a:defRPr>
            </a:lvl3pPr>
            <a:lvl4pPr marL="1600200" indent="-228600" algn="l" rtl="0" eaLnBrk="0" fontAlgn="base" hangingPunct="0">
              <a:spcBef>
                <a:spcPct val="30000"/>
              </a:spcBef>
              <a:spcAft>
                <a:spcPct val="0"/>
              </a:spcAft>
              <a:buClr>
                <a:srgbClr val="006600"/>
              </a:buClr>
              <a:buFont typeface="Trebuchet MS" pitchFamily="34" charset="0"/>
              <a:buChar char="―"/>
              <a:defRPr sz="2000">
                <a:solidFill>
                  <a:schemeClr val="bg1"/>
                </a:solidFill>
                <a:latin typeface="Arial" panose="020B0604020202020204" pitchFamily="34" charset="0"/>
              </a:defRPr>
            </a:lvl4pPr>
            <a:lvl5pPr marL="2057400" indent="-228600" algn="l" rtl="0" eaLnBrk="0" fontAlgn="base" hangingPunct="0">
              <a:spcBef>
                <a:spcPct val="30000"/>
              </a:spcBef>
              <a:spcAft>
                <a:spcPct val="0"/>
              </a:spcAft>
              <a:buClr>
                <a:srgbClr val="006600"/>
              </a:buClr>
              <a:buFont typeface="Wingdings" pitchFamily="2" charset="2"/>
              <a:buChar char="ü"/>
              <a:defRPr sz="2000">
                <a:solidFill>
                  <a:schemeClr val="bg1"/>
                </a:solidFill>
                <a:latin typeface="Arial" panose="020B0604020202020204" pitchFamily="34" charset="0"/>
              </a:defRPr>
            </a:lvl5pPr>
            <a:lvl6pPr marL="25146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6pPr>
            <a:lvl7pPr marL="29718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7pPr>
            <a:lvl8pPr marL="34290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8pPr>
            <a:lvl9pPr marL="38862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9pPr>
          </a:lstStyle>
          <a:p>
            <a:pPr marL="0" lvl="1" indent="0">
              <a:spcBef>
                <a:spcPts val="0"/>
              </a:spcBef>
              <a:spcAft>
                <a:spcPts val="800"/>
              </a:spcAft>
              <a:buClr>
                <a:srgbClr val="0063A8"/>
              </a:buClr>
              <a:buNone/>
            </a:pPr>
            <a:r>
              <a:rPr lang="en-US" sz="2300" b="1" dirty="0">
                <a:solidFill>
                  <a:srgbClr val="0063A8"/>
                </a:solidFill>
                <a:latin typeface="Calibri" panose="020F0502020204030204" pitchFamily="34" charset="0"/>
              </a:rPr>
              <a:t>Vision</a:t>
            </a:r>
          </a:p>
          <a:p>
            <a:pPr marL="285750" lvl="1" indent="-285750">
              <a:spcBef>
                <a:spcPts val="0"/>
              </a:spcBef>
              <a:spcAft>
                <a:spcPts val="500"/>
              </a:spcAft>
              <a:buClr>
                <a:srgbClr val="0063A8"/>
              </a:buClr>
              <a:buFont typeface="Arial" panose="020B0604020202020204" pitchFamily="34" charset="0"/>
              <a:buChar char="•"/>
            </a:pPr>
            <a:r>
              <a:rPr lang="en-US" sz="2150" b="1" dirty="0">
                <a:solidFill>
                  <a:schemeClr val="tx1"/>
                </a:solidFill>
                <a:latin typeface="Calibri" panose="020F0502020204030204" pitchFamily="34" charset="0"/>
              </a:rPr>
              <a:t>Exam-only:</a:t>
            </a:r>
            <a:r>
              <a:rPr lang="en-US" sz="2150" b="1" spc="-150" dirty="0">
                <a:solidFill>
                  <a:schemeClr val="tx1"/>
                </a:solidFill>
                <a:latin typeface="Calibri" panose="020F0502020204030204" pitchFamily="34" charset="0"/>
              </a:rPr>
              <a:t>  </a:t>
            </a:r>
            <a:r>
              <a:rPr lang="en-US" sz="2150" b="0" kern="0" dirty="0">
                <a:solidFill>
                  <a:schemeClr val="tx1"/>
                </a:solidFill>
                <a:latin typeface="Calibri" panose="020F0502020204030204" pitchFamily="34" charset="0"/>
              </a:rPr>
              <a:t>Exams covered</a:t>
            </a:r>
            <a:br>
              <a:rPr lang="en-US" sz="2150" b="0" kern="0" dirty="0">
                <a:solidFill>
                  <a:schemeClr val="tx1"/>
                </a:solidFill>
                <a:latin typeface="Calibri" panose="020F0502020204030204" pitchFamily="34" charset="0"/>
              </a:rPr>
            </a:br>
            <a:r>
              <a:rPr lang="en-US" sz="2150" b="0" kern="0" dirty="0">
                <a:solidFill>
                  <a:schemeClr val="tx1"/>
                </a:solidFill>
                <a:latin typeface="Calibri" panose="020F0502020204030204" pitchFamily="34" charset="0"/>
              </a:rPr>
              <a:t>(glasses, materials discounted)  </a:t>
            </a:r>
          </a:p>
          <a:p>
            <a:pPr marL="285750" lvl="1" indent="-285750">
              <a:spcBef>
                <a:spcPts val="0"/>
              </a:spcBef>
              <a:spcAft>
                <a:spcPts val="500"/>
              </a:spcAft>
              <a:buClr>
                <a:srgbClr val="0063A8"/>
              </a:buClr>
              <a:buFont typeface="Arial" panose="020B0604020202020204" pitchFamily="34" charset="0"/>
              <a:buChar char="•"/>
            </a:pPr>
            <a:r>
              <a:rPr lang="en-US" sz="2150" b="1" dirty="0">
                <a:solidFill>
                  <a:schemeClr val="tx1"/>
                </a:solidFill>
                <a:latin typeface="Calibri" panose="020F0502020204030204" pitchFamily="34" charset="0"/>
              </a:rPr>
              <a:t>Full service:</a:t>
            </a:r>
            <a:r>
              <a:rPr lang="en-US" sz="2150" b="1" spc="-150" dirty="0">
                <a:solidFill>
                  <a:schemeClr val="tx1"/>
                </a:solidFill>
                <a:latin typeface="Calibri" panose="020F0502020204030204" pitchFamily="34" charset="0"/>
              </a:rPr>
              <a:t> </a:t>
            </a:r>
            <a:r>
              <a:rPr lang="en-US" sz="2150" b="0" kern="0" dirty="0">
                <a:solidFill>
                  <a:schemeClr val="tx1"/>
                </a:solidFill>
                <a:latin typeface="Calibri" panose="020F0502020204030204" pitchFamily="34" charset="0"/>
              </a:rPr>
              <a:t>Exam</a:t>
            </a:r>
            <a:r>
              <a:rPr lang="en-US" sz="2150" dirty="0">
                <a:solidFill>
                  <a:schemeClr val="tx1"/>
                </a:solidFill>
                <a:latin typeface="Calibri" panose="020F0502020204030204" pitchFamily="34" charset="0"/>
              </a:rPr>
              <a:t> </a:t>
            </a:r>
            <a:r>
              <a:rPr lang="en-US" sz="2150" b="0" kern="0" dirty="0">
                <a:solidFill>
                  <a:schemeClr val="tx1"/>
                </a:solidFill>
                <a:latin typeface="Calibri" panose="020F0502020204030204" pitchFamily="34" charset="0"/>
              </a:rPr>
              <a:t>plus $160 </a:t>
            </a:r>
            <a:br>
              <a:rPr lang="en-US" sz="2150" b="0" kern="0" dirty="0">
                <a:solidFill>
                  <a:schemeClr val="tx1"/>
                </a:solidFill>
                <a:latin typeface="Calibri" panose="020F0502020204030204" pitchFamily="34" charset="0"/>
              </a:rPr>
            </a:br>
            <a:r>
              <a:rPr lang="en-US" sz="2150" b="0" kern="0" dirty="0">
                <a:solidFill>
                  <a:schemeClr val="tx1"/>
                </a:solidFill>
                <a:latin typeface="Calibri" panose="020F0502020204030204" pitchFamily="34" charset="0"/>
              </a:rPr>
              <a:t>toward glasses or contacts </a:t>
            </a:r>
          </a:p>
          <a:p>
            <a:pPr marL="285750" lvl="1" indent="-285750">
              <a:spcBef>
                <a:spcPts val="0"/>
              </a:spcBef>
              <a:spcAft>
                <a:spcPts val="500"/>
              </a:spcAft>
              <a:buClr>
                <a:srgbClr val="0063A8"/>
              </a:buClr>
              <a:buFont typeface="Arial" panose="020B0604020202020204" pitchFamily="34" charset="0"/>
              <a:buChar char="•"/>
            </a:pPr>
            <a:r>
              <a:rPr lang="en-US" sz="2150" b="1" dirty="0">
                <a:solidFill>
                  <a:schemeClr val="tx1"/>
                </a:solidFill>
                <a:latin typeface="Calibri" panose="020F0502020204030204" pitchFamily="34" charset="0"/>
              </a:rPr>
              <a:t>Premier:</a:t>
            </a:r>
            <a:r>
              <a:rPr lang="en-US" sz="2150" b="1" spc="-150" dirty="0">
                <a:solidFill>
                  <a:schemeClr val="tx1"/>
                </a:solidFill>
                <a:latin typeface="Calibri" panose="020F0502020204030204" pitchFamily="34" charset="0"/>
              </a:rPr>
              <a:t> </a:t>
            </a:r>
            <a:r>
              <a:rPr lang="en-US" sz="2150" b="0" kern="0" dirty="0">
                <a:solidFill>
                  <a:schemeClr val="tx1"/>
                </a:solidFill>
                <a:latin typeface="Calibri" panose="020F0502020204030204" pitchFamily="34" charset="0"/>
              </a:rPr>
              <a:t>Exam plus $200 (each)</a:t>
            </a:r>
            <a:br>
              <a:rPr lang="en-US" sz="2150" b="0" kern="0" dirty="0">
                <a:solidFill>
                  <a:schemeClr val="tx1"/>
                </a:solidFill>
                <a:latin typeface="Calibri" panose="020F0502020204030204" pitchFamily="34" charset="0"/>
              </a:rPr>
            </a:br>
            <a:r>
              <a:rPr lang="en-US" sz="2150" b="0" kern="0" dirty="0">
                <a:solidFill>
                  <a:schemeClr val="tx1"/>
                </a:solidFill>
                <a:latin typeface="Calibri" panose="020F0502020204030204" pitchFamily="34" charset="0"/>
              </a:rPr>
              <a:t>toward glasses and contacts </a:t>
            </a:r>
            <a:br>
              <a:rPr lang="en-US" sz="2150" b="0" kern="0" dirty="0">
                <a:solidFill>
                  <a:schemeClr val="tx1"/>
                </a:solidFill>
                <a:latin typeface="Calibri" panose="020F0502020204030204" pitchFamily="34" charset="0"/>
              </a:rPr>
            </a:br>
            <a:r>
              <a:rPr lang="en-US" sz="2150" b="0" kern="0" dirty="0">
                <a:solidFill>
                  <a:schemeClr val="tx1"/>
                </a:solidFill>
                <a:latin typeface="Calibri" panose="020F0502020204030204" pitchFamily="34" charset="0"/>
              </a:rPr>
              <a:t>or 2 pairs of glasses </a:t>
            </a:r>
          </a:p>
        </p:txBody>
      </p:sp>
      <p:sp>
        <p:nvSpPr>
          <p:cNvPr id="15" name="Content Placeholder 3"/>
          <p:cNvSpPr txBox="1">
            <a:spLocks/>
          </p:cNvSpPr>
          <p:nvPr/>
        </p:nvSpPr>
        <p:spPr bwMode="auto">
          <a:xfrm>
            <a:off x="5017277" y="4108149"/>
            <a:ext cx="3200400" cy="640080"/>
          </a:xfrm>
          <a:prstGeom prst="roundRect">
            <a:avLst>
              <a:gd name="adj" fmla="val 12497"/>
            </a:avLst>
          </a:prstGeom>
          <a:solidFill>
            <a:srgbClr val="8D0034"/>
          </a:solidFill>
          <a:ln w="9525">
            <a:noFill/>
            <a:miter lim="800000"/>
            <a:headEnd/>
            <a:tailEnd/>
          </a:ln>
          <a:effectLst>
            <a:outerShdw blurRad="63500" sx="102000" sy="102000" algn="ctr" rotWithShape="0">
              <a:prstClr val="black">
                <a:alpha val="40000"/>
              </a:prstClr>
            </a:outerShdw>
          </a:effectLst>
        </p:spPr>
        <p:txBody>
          <a:bodyPr vert="horz" wrap="square" lIns="0" tIns="0" rIns="0" bIns="0" numCol="1" anchor="ctr" anchorCtr="0" compatLnSpc="1">
            <a:prstTxWarp prst="textNoShape">
              <a:avLst/>
            </a:prstTxWarp>
          </a:bodyPr>
          <a:lstStyle>
            <a:lvl1pPr marL="342900" indent="-342900" algn="l" rtl="0" eaLnBrk="0" fontAlgn="base" hangingPunct="0">
              <a:spcBef>
                <a:spcPct val="30000"/>
              </a:spcBef>
              <a:spcAft>
                <a:spcPct val="0"/>
              </a:spcAft>
              <a:buClr>
                <a:srgbClr val="006600"/>
              </a:buClr>
              <a:buChar char="•"/>
              <a:defRPr sz="3200">
                <a:solidFill>
                  <a:schemeClr val="bg1"/>
                </a:solidFill>
                <a:latin typeface="Calibri" panose="020F0502020204030204" pitchFamily="34" charset="0"/>
                <a:ea typeface="+mn-ea"/>
                <a:cs typeface="+mn-cs"/>
              </a:defRPr>
            </a:lvl1pPr>
            <a:lvl2pPr marL="742950" indent="-349250" algn="l" rtl="0" eaLnBrk="0" fontAlgn="base" hangingPunct="0">
              <a:spcBef>
                <a:spcPct val="30000"/>
              </a:spcBef>
              <a:spcAft>
                <a:spcPct val="0"/>
              </a:spcAft>
              <a:buClr>
                <a:srgbClr val="006600"/>
              </a:buClr>
              <a:buSzPct val="100000"/>
              <a:buFont typeface="Trebuchet MS" panose="020B0603020202020204" pitchFamily="34" charset="0"/>
              <a:buChar char="—"/>
              <a:defRPr sz="2800">
                <a:solidFill>
                  <a:schemeClr val="bg1"/>
                </a:solidFill>
                <a:latin typeface="Calibri" panose="020F0502020204030204" pitchFamily="34" charset="0"/>
              </a:defRPr>
            </a:lvl2pPr>
            <a:lvl3pPr marL="1143000" indent="-228600" algn="l" rtl="0" eaLnBrk="0" fontAlgn="base" hangingPunct="0">
              <a:spcBef>
                <a:spcPct val="30000"/>
              </a:spcBef>
              <a:spcAft>
                <a:spcPct val="0"/>
              </a:spcAft>
              <a:buClr>
                <a:srgbClr val="006600"/>
              </a:buClr>
              <a:buSzPct val="70000"/>
              <a:buFont typeface="Wingdings" pitchFamily="2" charset="2"/>
              <a:buChar char="Ø"/>
              <a:defRPr sz="2400">
                <a:solidFill>
                  <a:srgbClr val="006600"/>
                </a:solidFill>
                <a:latin typeface="Calibri" panose="020F0502020204030204" pitchFamily="34" charset="0"/>
              </a:defRPr>
            </a:lvl3pPr>
            <a:lvl4pPr marL="1600200" indent="-228600" algn="l" rtl="0" eaLnBrk="0" fontAlgn="base" hangingPunct="0">
              <a:spcBef>
                <a:spcPct val="30000"/>
              </a:spcBef>
              <a:spcAft>
                <a:spcPct val="0"/>
              </a:spcAft>
              <a:buClr>
                <a:srgbClr val="006600"/>
              </a:buClr>
              <a:buFont typeface="Trebuchet MS" pitchFamily="34" charset="0"/>
              <a:buChar char="―"/>
              <a:defRPr sz="2000">
                <a:solidFill>
                  <a:schemeClr val="bg1"/>
                </a:solidFill>
                <a:latin typeface="Calibri" panose="020F0502020204030204" pitchFamily="34" charset="0"/>
              </a:defRPr>
            </a:lvl4pPr>
            <a:lvl5pPr marL="2057400" indent="-228600" algn="l" rtl="0" eaLnBrk="0" fontAlgn="base" hangingPunct="0">
              <a:spcBef>
                <a:spcPct val="30000"/>
              </a:spcBef>
              <a:spcAft>
                <a:spcPct val="0"/>
              </a:spcAft>
              <a:buClr>
                <a:srgbClr val="006600"/>
              </a:buClr>
              <a:buFont typeface="Wingdings" pitchFamily="2" charset="2"/>
              <a:buChar char="ü"/>
              <a:defRPr sz="2000">
                <a:solidFill>
                  <a:schemeClr val="bg1"/>
                </a:solidFill>
                <a:latin typeface="Calibri" panose="020F0502020204030204" pitchFamily="34" charset="0"/>
              </a:defRPr>
            </a:lvl5pPr>
            <a:lvl6pPr marL="25146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6pPr>
            <a:lvl7pPr marL="29718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7pPr>
            <a:lvl8pPr marL="34290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8pPr>
            <a:lvl9pPr marL="38862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9pPr>
          </a:lstStyle>
          <a:p>
            <a:pPr marL="0" indent="0" algn="ctr">
              <a:spcBef>
                <a:spcPts val="0"/>
              </a:spcBef>
              <a:spcAft>
                <a:spcPts val="100"/>
              </a:spcAft>
              <a:buFontTx/>
              <a:buNone/>
            </a:pPr>
            <a:r>
              <a:rPr lang="en-US" sz="1600" b="0" kern="0" dirty="0">
                <a:effectLst>
                  <a:outerShdw blurRad="38100" dist="38100" dir="2700000" algn="tl">
                    <a:srgbClr val="000000">
                      <a:alpha val="43137"/>
                    </a:srgbClr>
                  </a:outerShdw>
                </a:effectLst>
              </a:rPr>
              <a:t>To find in-network vision provider:</a:t>
            </a:r>
            <a:br>
              <a:rPr lang="en-US" sz="1600" kern="0" dirty="0">
                <a:effectLst>
                  <a:outerShdw blurRad="38100" dist="38100" dir="2700000" algn="tl">
                    <a:srgbClr val="000000">
                      <a:alpha val="43137"/>
                    </a:srgbClr>
                  </a:outerShdw>
                </a:effectLst>
              </a:rPr>
            </a:br>
            <a:r>
              <a:rPr lang="en-US" sz="1800" b="1" kern="0" dirty="0">
                <a:effectLst>
                  <a:outerShdw blurRad="38100" dist="38100" dir="2700000" algn="tl">
                    <a:srgbClr val="000000">
                      <a:alpha val="43137"/>
                    </a:srgbClr>
                  </a:outerShdw>
                </a:effectLst>
              </a:rPr>
              <a:t>vsp.com</a:t>
            </a:r>
          </a:p>
        </p:txBody>
      </p:sp>
    </p:spTree>
    <p:extLst>
      <p:ext uri="{BB962C8B-B14F-4D97-AF65-F5344CB8AC3E}">
        <p14:creationId xmlns:p14="http://schemas.microsoft.com/office/powerpoint/2010/main" val="407534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559"/>
            <a:ext cx="8382000" cy="620791"/>
          </a:xfrm>
        </p:spPr>
        <p:txBody>
          <a:bodyPr/>
          <a:lstStyle/>
          <a:p>
            <a:pPr>
              <a:lnSpc>
                <a:spcPts val="3900"/>
              </a:lnSpc>
            </a:pPr>
            <a:r>
              <a:rPr lang="en-US" dirty="0"/>
              <a:t>Vision Plan Premiums</a:t>
            </a:r>
            <a:endParaRPr lang="en-US" sz="3600" b="0" dirty="0">
              <a:latin typeface="Calibri" panose="020F0502020204030204" pitchFamily="34" charset="0"/>
            </a:endParaRPr>
          </a:p>
        </p:txBody>
      </p:sp>
      <p:graphicFrame>
        <p:nvGraphicFramePr>
          <p:cNvPr id="10" name="Table 9"/>
          <p:cNvGraphicFramePr>
            <a:graphicFrameLocks noGrp="1"/>
          </p:cNvGraphicFramePr>
          <p:nvPr/>
        </p:nvGraphicFramePr>
        <p:xfrm>
          <a:off x="2293620" y="1438930"/>
          <a:ext cx="4754880" cy="2493631"/>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573391">
                <a:tc>
                  <a:txBody>
                    <a:bodyPr/>
                    <a:lstStyle/>
                    <a:p>
                      <a:pPr marL="0" algn="ctr" defTabSz="914400" rtl="0" eaLnBrk="1" latinLnBrk="0" hangingPunct="1">
                        <a:lnSpc>
                          <a:spcPct val="100000"/>
                        </a:lnSpc>
                        <a:spcBef>
                          <a:spcPts val="0"/>
                        </a:spcBef>
                        <a:spcAft>
                          <a:spcPts val="0"/>
                        </a:spcAft>
                      </a:pPr>
                      <a:r>
                        <a:rPr lang="en-US" sz="1500" b="1" kern="1200" dirty="0">
                          <a:solidFill>
                            <a:srgbClr val="FFFFFF"/>
                          </a:solidFill>
                          <a:effectLst>
                            <a:outerShdw blurRad="38100" dist="38100" dir="2700000" algn="tl">
                              <a:srgbClr val="000000">
                                <a:alpha val="43137"/>
                              </a:srgbClr>
                            </a:outerShdw>
                          </a:effectLst>
                          <a:latin typeface="Calibri" panose="020F0502020204030204" pitchFamily="34" charset="0"/>
                        </a:rPr>
                        <a:t>Exam Core</a:t>
                      </a:r>
                      <a:endPar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52958B"/>
                    </a:solidFill>
                  </a:tcPr>
                </a:tc>
                <a:tc>
                  <a:txBody>
                    <a:bodyPr/>
                    <a:lstStyle/>
                    <a:p>
                      <a:pPr marL="0" algn="ctr" defTabSz="914400" rtl="0" eaLnBrk="1" latinLnBrk="0" hangingPunct="1">
                        <a:lnSpc>
                          <a:spcPct val="100000"/>
                        </a:lnSpc>
                        <a:spcBef>
                          <a:spcPts val="0"/>
                        </a:spcBef>
                        <a:spcAft>
                          <a:spcPts val="0"/>
                        </a:spcAft>
                      </a:pPr>
                      <a:r>
                        <a:rPr lang="en-US" sz="1500" b="1" kern="1200" dirty="0">
                          <a:solidFill>
                            <a:srgbClr val="FFFFFF"/>
                          </a:solidFill>
                          <a:effectLst>
                            <a:outerShdw blurRad="38100" dist="38100" dir="2700000" algn="tl">
                              <a:srgbClr val="000000">
                                <a:alpha val="43137"/>
                              </a:srgbClr>
                            </a:outerShdw>
                          </a:effectLst>
                          <a:latin typeface="Calibri" panose="020F0502020204030204" pitchFamily="34" charset="0"/>
                        </a:rPr>
                        <a:t>Full Service</a:t>
                      </a:r>
                      <a:endPar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D92C2"/>
                    </a:solidFill>
                  </a:tcPr>
                </a:tc>
                <a:tc>
                  <a:txBody>
                    <a:bodyPr/>
                    <a:lstStyle/>
                    <a:p>
                      <a:pPr algn="ctr">
                        <a:lnSpc>
                          <a:spcPct val="100000"/>
                        </a:lnSpc>
                        <a:spcBef>
                          <a:spcPts val="0"/>
                        </a:spcBef>
                        <a:spcAft>
                          <a:spcPts val="0"/>
                        </a:spcAft>
                      </a:pPr>
                      <a:r>
                        <a:rPr lang="en-US" sz="1500" b="1" kern="1200" baseline="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rPr>
                        <a:t>Premier Vision</a:t>
                      </a:r>
                      <a:endParaRPr lang="en-US" sz="135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640080">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$0.00</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$7.96</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$14.16</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0080">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$0.00</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$12.86</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$22.94</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40080">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$0.00</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$20.34</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lnSpc>
                          <a:spcPct val="100000"/>
                        </a:lnSpc>
                        <a:spcBef>
                          <a:spcPts val="0"/>
                        </a:spcBef>
                        <a:spcAft>
                          <a:spcPts val="0"/>
                        </a:spcAft>
                      </a:pPr>
                      <a:r>
                        <a:rPr lang="en-US" sz="1500" b="0" kern="1200" dirty="0">
                          <a:solidFill>
                            <a:schemeClr val="tx1"/>
                          </a:solidFill>
                          <a:effectLst/>
                          <a:latin typeface="Calibri" panose="020F0502020204030204" pitchFamily="34" charset="0"/>
                          <a:ea typeface="+mn-ea"/>
                          <a:cs typeface="+mn-cs"/>
                        </a:rPr>
                        <a:t>$36.38</a:t>
                      </a:r>
                    </a:p>
                  </a:txBody>
                  <a:tcPr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nvGraphicFramePr>
        <p:xfrm>
          <a:off x="609600" y="1440821"/>
          <a:ext cx="1645920" cy="24917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tblGrid>
              <a:tr h="571500">
                <a:tc>
                  <a:txBody>
                    <a:bodyPr/>
                    <a:lstStyle/>
                    <a:p>
                      <a:pPr algn="ctr"/>
                      <a:r>
                        <a:rPr lang="en-US" sz="1500" dirty="0">
                          <a:solidFill>
                            <a:schemeClr val="tx1"/>
                          </a:solidFill>
                        </a:rPr>
                        <a:t>Monthly</a:t>
                      </a:r>
                      <a:r>
                        <a:rPr lang="en-US" sz="1500" baseline="0" dirty="0">
                          <a:solidFill>
                            <a:schemeClr val="tx1"/>
                          </a:solidFill>
                        </a:rPr>
                        <a:t> Rates</a:t>
                      </a:r>
                      <a:br>
                        <a:rPr lang="en-US" sz="1500" baseline="0" dirty="0">
                          <a:solidFill>
                            <a:schemeClr val="tx1"/>
                          </a:solidFill>
                        </a:rPr>
                      </a:br>
                      <a:r>
                        <a:rPr lang="en-US" sz="1500" baseline="0" dirty="0">
                          <a:solidFill>
                            <a:schemeClr val="tx1"/>
                          </a:solidFill>
                        </a:rPr>
                        <a:t>by Tier</a:t>
                      </a:r>
                      <a:endParaRPr lang="en-US" sz="1500" dirty="0">
                        <a:solidFill>
                          <a:schemeClr val="tx1"/>
                        </a:solidFill>
                      </a:endParaRPr>
                    </a:p>
                  </a:txBody>
                  <a:tcPr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80">
                <a:tc>
                  <a:txBody>
                    <a:bodyPr/>
                    <a:lstStyle/>
                    <a:p>
                      <a:r>
                        <a:rPr lang="en-US" sz="1500" dirty="0"/>
                        <a:t>Participant Only</a:t>
                      </a:r>
                    </a:p>
                  </a:txBody>
                  <a:tcPr marL="137160" marR="137160"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r>
                        <a:rPr lang="en-US" sz="1500" dirty="0"/>
                        <a:t>Participant +</a:t>
                      </a:r>
                      <a:r>
                        <a:rPr lang="en-US" sz="1500" baseline="0" dirty="0"/>
                        <a:t> 1</a:t>
                      </a:r>
                      <a:endParaRPr lang="en-US" sz="1500" dirty="0"/>
                    </a:p>
                  </a:txBody>
                  <a:tcPr marL="137160" marR="137160"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r>
                        <a:rPr lang="en-US" sz="1500" dirty="0"/>
                        <a:t>Participant</a:t>
                      </a:r>
                      <a:r>
                        <a:rPr lang="en-US" sz="1500" baseline="0" dirty="0"/>
                        <a:t> + 2</a:t>
                      </a:r>
                      <a:br>
                        <a:rPr lang="en-US" sz="1500" baseline="0" dirty="0"/>
                      </a:br>
                      <a:r>
                        <a:rPr lang="en-US" sz="1500" baseline="0" dirty="0"/>
                        <a:t>or more (family)</a:t>
                      </a:r>
                      <a:endParaRPr lang="en-US" sz="1500" dirty="0"/>
                    </a:p>
                  </a:txBody>
                  <a:tcPr marL="137160" marR="137160" marT="27432" marB="2743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8" name="Picture 8" descr="See the source image">
            <a:extLst>
              <a:ext uri="{FF2B5EF4-FFF2-40B4-BE49-F238E27FC236}">
                <a16:creationId xmlns:a16="http://schemas.microsoft.com/office/drawing/2014/main" id="{0F89C6EB-6ADB-4E22-A46F-482136E8E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981" y="3776180"/>
            <a:ext cx="2336619" cy="103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30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HealthFlex</a:t>
            </a:r>
            <a:r>
              <a:rPr lang="en-US" dirty="0"/>
              <a:t>—Exceptional Quality</a:t>
            </a:r>
          </a:p>
        </p:txBody>
      </p:sp>
      <p:graphicFrame>
        <p:nvGraphicFramePr>
          <p:cNvPr id="4" name="Diagram 3"/>
          <p:cNvGraphicFramePr/>
          <p:nvPr>
            <p:extLst>
              <p:ext uri="{D42A27DB-BD31-4B8C-83A1-F6EECF244321}">
                <p14:modId xmlns:p14="http://schemas.microsoft.com/office/powerpoint/2010/main" val="500541778"/>
              </p:ext>
            </p:extLst>
          </p:nvPr>
        </p:nvGraphicFramePr>
        <p:xfrm>
          <a:off x="331136" y="1276350"/>
          <a:ext cx="8584264"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63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Well-Being Overview</a:t>
            </a:r>
          </a:p>
        </p:txBody>
      </p:sp>
      <p:pic>
        <p:nvPicPr>
          <p:cNvPr id="7" name="Picture 4" descr="H:\!Logos\Dimensions\Dimensions_No Lines\Dimensions Logo_No Lines_with Te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52550"/>
            <a:ext cx="3238478" cy="32357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0" y="1146866"/>
            <a:ext cx="3620899" cy="2062103"/>
          </a:xfrm>
          <a:prstGeom prst="rect">
            <a:avLst/>
          </a:prstGeom>
          <a:noFill/>
        </p:spPr>
        <p:txBody>
          <a:bodyPr wrap="square" rtlCol="0">
            <a:spAutoFit/>
          </a:bodyPr>
          <a:lstStyle/>
          <a:p>
            <a:pPr algn="ctr" fontAlgn="auto">
              <a:spcBef>
                <a:spcPts val="0"/>
              </a:spcBef>
              <a:spcAft>
                <a:spcPts val="0"/>
              </a:spcAft>
            </a:pPr>
            <a:r>
              <a:rPr lang="en-US" sz="3200" b="0" dirty="0">
                <a:solidFill>
                  <a:prstClr val="black"/>
                </a:solidFill>
                <a:latin typeface="Calibri" pitchFamily="34" charset="0"/>
                <a:cs typeface="+mn-cs"/>
              </a:rPr>
              <a:t>Well-being programs based on </a:t>
            </a:r>
            <a:br>
              <a:rPr lang="en-US" sz="3200" b="0" dirty="0">
                <a:solidFill>
                  <a:prstClr val="black"/>
                </a:solidFill>
                <a:latin typeface="Calibri" pitchFamily="34" charset="0"/>
                <a:cs typeface="+mn-cs"/>
              </a:rPr>
            </a:br>
            <a:r>
              <a:rPr lang="en-US" sz="3200" dirty="0">
                <a:solidFill>
                  <a:prstClr val="black"/>
                </a:solidFill>
                <a:latin typeface="Calibri" pitchFamily="34" charset="0"/>
                <a:cs typeface="+mn-cs"/>
              </a:rPr>
              <a:t>5 dimensions</a:t>
            </a:r>
          </a:p>
          <a:p>
            <a:pPr algn="ctr" fontAlgn="auto">
              <a:spcBef>
                <a:spcPts val="0"/>
              </a:spcBef>
              <a:spcAft>
                <a:spcPts val="0"/>
              </a:spcAft>
            </a:pPr>
            <a:endParaRPr lang="en-US" sz="3200" dirty="0">
              <a:solidFill>
                <a:prstClr val="black"/>
              </a:solidFill>
              <a:latin typeface="Calibri" pitchFamily="34" charset="0"/>
              <a:cs typeface="+mn-cs"/>
            </a:endParaRPr>
          </a:p>
        </p:txBody>
      </p:sp>
    </p:spTree>
    <p:extLst>
      <p:ext uri="{BB962C8B-B14F-4D97-AF65-F5344CB8AC3E}">
        <p14:creationId xmlns:p14="http://schemas.microsoft.com/office/powerpoint/2010/main" val="183540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972"/>
            <a:ext cx="8229600" cy="640080"/>
          </a:xfrm>
        </p:spPr>
        <p:txBody>
          <a:bodyPr/>
          <a:lstStyle/>
          <a:p>
            <a:r>
              <a:rPr lang="en-US" dirty="0"/>
              <a:t>Well-Being Programs</a:t>
            </a:r>
          </a:p>
        </p:txBody>
      </p:sp>
      <p:graphicFrame>
        <p:nvGraphicFramePr>
          <p:cNvPr id="11" name="Table 10"/>
          <p:cNvGraphicFramePr>
            <a:graphicFrameLocks noGrp="1"/>
          </p:cNvGraphicFramePr>
          <p:nvPr>
            <p:extLst>
              <p:ext uri="{D42A27DB-BD31-4B8C-83A1-F6EECF244321}">
                <p14:modId xmlns:p14="http://schemas.microsoft.com/office/powerpoint/2010/main" val="1950779508"/>
              </p:ext>
            </p:extLst>
          </p:nvPr>
        </p:nvGraphicFramePr>
        <p:xfrm>
          <a:off x="1085850" y="1306830"/>
          <a:ext cx="7086600" cy="3017520"/>
        </p:xfrm>
        <a:graphic>
          <a:graphicData uri="http://schemas.openxmlformats.org/drawingml/2006/table">
            <a:tbl>
              <a:tblPr firstRow="1" bandRow="1">
                <a:tableStyleId>{5C22544A-7EE6-4342-B048-85BDC9FD1C3A}</a:tableStyleId>
              </a:tblPr>
              <a:tblGrid>
                <a:gridCol w="7086600">
                  <a:extLst>
                    <a:ext uri="{9D8B030D-6E8A-4147-A177-3AD203B41FA5}">
                      <a16:colId xmlns:a16="http://schemas.microsoft.com/office/drawing/2014/main" val="20000"/>
                    </a:ext>
                  </a:extLst>
                </a:gridCol>
              </a:tblGrid>
              <a:tr h="864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0063A8"/>
                          </a:solidFill>
                          <a:latin typeface="+mn-lt"/>
                        </a:rPr>
                        <a:t>HealthFlex</a:t>
                      </a:r>
                      <a:r>
                        <a:rPr lang="en-US" sz="1500" b="1" baseline="0" dirty="0">
                          <a:solidFill>
                            <a:srgbClr val="0063A8"/>
                          </a:solidFill>
                          <a:latin typeface="+mn-lt"/>
                        </a:rPr>
                        <a:t> website</a:t>
                      </a:r>
                      <a:r>
                        <a:rPr lang="en-US" sz="1500" b="0" baseline="0" dirty="0">
                          <a:solidFill>
                            <a:schemeClr val="tx1"/>
                          </a:solidFill>
                          <a:latin typeface="+mn-lt"/>
                        </a:rPr>
                        <a:t>—</a:t>
                      </a:r>
                      <a:r>
                        <a:rPr lang="en-US" sz="1500" b="0" dirty="0">
                          <a:solidFill>
                            <a:schemeClr val="tx1"/>
                          </a:solidFill>
                          <a:latin typeface="+mn-lt"/>
                        </a:rPr>
                        <a:t>This</a:t>
                      </a:r>
                      <a:r>
                        <a:rPr lang="en-US" sz="1500" b="1" dirty="0">
                          <a:solidFill>
                            <a:srgbClr val="0063A8"/>
                          </a:solidFill>
                          <a:latin typeface="+mn-lt"/>
                        </a:rPr>
                        <a:t> </a:t>
                      </a:r>
                      <a:r>
                        <a:rPr lang="en-US" sz="1500" b="0" dirty="0">
                          <a:solidFill>
                            <a:schemeClr val="tx1"/>
                          </a:solidFill>
                          <a:latin typeface="+mn-lt"/>
                        </a:rPr>
                        <a:t>is your</a:t>
                      </a:r>
                      <a:r>
                        <a:rPr lang="en-US" sz="1500" b="0" baseline="0" dirty="0">
                          <a:solidFill>
                            <a:schemeClr val="tx1"/>
                          </a:solidFill>
                          <a:latin typeface="+mn-lt"/>
                        </a:rPr>
                        <a:t> hub to vendor partner websites, </a:t>
                      </a:r>
                      <a:br>
                        <a:rPr lang="en-US" sz="1500" b="0" baseline="0" dirty="0">
                          <a:solidFill>
                            <a:schemeClr val="tx1"/>
                          </a:solidFill>
                          <a:latin typeface="+mn-lt"/>
                        </a:rPr>
                      </a:br>
                      <a:r>
                        <a:rPr lang="en-US" sz="1500" b="0" baseline="0" dirty="0">
                          <a:solidFill>
                            <a:schemeClr val="tx1"/>
                          </a:solidFill>
                          <a:latin typeface="+mn-lt"/>
                        </a:rPr>
                        <a:t>benefits information, health tools, wellness success stories, videos and more. </a:t>
                      </a:r>
                      <a:br>
                        <a:rPr lang="en-US" sz="1500" b="0" baseline="0" dirty="0">
                          <a:solidFill>
                            <a:schemeClr val="tx1"/>
                          </a:solidFill>
                          <a:latin typeface="+mn-lt"/>
                        </a:rPr>
                      </a:br>
                      <a:r>
                        <a:rPr lang="en-US" sz="1500" b="0" baseline="0" dirty="0">
                          <a:solidFill>
                            <a:schemeClr val="tx1"/>
                          </a:solidFill>
                          <a:latin typeface="+mn-lt"/>
                        </a:rPr>
                        <a:t>Start at </a:t>
                      </a:r>
                      <a:r>
                        <a:rPr lang="en-US" sz="1500" b="1" baseline="0" dirty="0">
                          <a:solidFill>
                            <a:schemeClr val="tx1"/>
                          </a:solidFill>
                          <a:latin typeface="+mn-lt"/>
                        </a:rPr>
                        <a:t>wespath.org</a:t>
                      </a:r>
                      <a:endParaRPr lang="en-US" sz="1500" b="1" dirty="0">
                        <a:solidFill>
                          <a:schemeClr val="tx1"/>
                        </a:solidFill>
                        <a:latin typeface="+mn-lt"/>
                      </a:endParaRPr>
                    </a:p>
                  </a:txBody>
                  <a:tcPr marL="82296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26880">
                <a:tc>
                  <a:txBody>
                    <a:bodyPr/>
                    <a:lstStyle/>
                    <a:p>
                      <a:r>
                        <a:rPr lang="en-US" sz="1500" b="1" dirty="0">
                          <a:solidFill>
                            <a:srgbClr val="0063A8"/>
                          </a:solidFill>
                          <a:latin typeface="+mn-lt"/>
                        </a:rPr>
                        <a:t>Virgin Pulse</a:t>
                      </a:r>
                      <a:r>
                        <a:rPr lang="en-US" sz="1500" b="0" dirty="0">
                          <a:solidFill>
                            <a:schemeClr val="tx1"/>
                          </a:solidFill>
                          <a:latin typeface="+mn-lt"/>
                        </a:rPr>
                        <a:t>—Track</a:t>
                      </a:r>
                      <a:r>
                        <a:rPr lang="en-US" sz="1500" b="0" baseline="0" dirty="0">
                          <a:solidFill>
                            <a:schemeClr val="tx1"/>
                          </a:solidFill>
                          <a:latin typeface="+mn-lt"/>
                        </a:rPr>
                        <a:t> physical activity and healthy habits, and learn new </a:t>
                      </a:r>
                      <a:br>
                        <a:rPr lang="en-US" sz="1500" b="0" baseline="0" dirty="0">
                          <a:solidFill>
                            <a:schemeClr val="tx1"/>
                          </a:solidFill>
                          <a:latin typeface="+mn-lt"/>
                        </a:rPr>
                      </a:br>
                      <a:r>
                        <a:rPr lang="en-US" sz="1500" b="0" baseline="0" dirty="0">
                          <a:solidFill>
                            <a:schemeClr val="tx1"/>
                          </a:solidFill>
                          <a:latin typeface="+mn-lt"/>
                        </a:rPr>
                        <a:t>well-being tips and hints every day. You also receive </a:t>
                      </a:r>
                      <a:r>
                        <a:rPr lang="en-US" sz="1500" b="1" baseline="0" dirty="0">
                          <a:solidFill>
                            <a:schemeClr val="tx1"/>
                          </a:solidFill>
                          <a:latin typeface="+mn-lt"/>
                        </a:rPr>
                        <a:t>Pulse Cash</a:t>
                      </a:r>
                      <a:r>
                        <a:rPr lang="en-US" sz="1500" b="0" baseline="0" dirty="0">
                          <a:solidFill>
                            <a:schemeClr val="tx1"/>
                          </a:solidFill>
                          <a:latin typeface="+mn-lt"/>
                        </a:rPr>
                        <a:t> along the way</a:t>
                      </a:r>
                      <a:endParaRPr lang="en-US" sz="1500" b="0" dirty="0">
                        <a:solidFill>
                          <a:schemeClr val="tx1"/>
                        </a:solidFill>
                        <a:latin typeface="+mn-lt"/>
                      </a:endParaRPr>
                    </a:p>
                  </a:txBody>
                  <a:tcPr marL="82296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26880">
                <a:tc>
                  <a:txBody>
                    <a:bodyPr/>
                    <a:lstStyle/>
                    <a:p>
                      <a:r>
                        <a:rPr lang="en-US" sz="1500" b="1" kern="1200" dirty="0">
                          <a:solidFill>
                            <a:srgbClr val="0063A8"/>
                          </a:solidFill>
                          <a:latin typeface="+mn-lt"/>
                          <a:ea typeface="+mn-ea"/>
                          <a:cs typeface="+mn-cs"/>
                        </a:rPr>
                        <a:t>Diabetes</a:t>
                      </a:r>
                      <a:r>
                        <a:rPr lang="en-US" sz="1500" b="1" dirty="0">
                          <a:solidFill>
                            <a:schemeClr val="accent6">
                              <a:lumMod val="75000"/>
                            </a:schemeClr>
                          </a:solidFill>
                          <a:latin typeface="Calibri" panose="020F0502020204030204" pitchFamily="34" charset="0"/>
                        </a:rPr>
                        <a:t> </a:t>
                      </a:r>
                      <a:r>
                        <a:rPr lang="en-US" sz="1500" b="1" kern="1200" dirty="0">
                          <a:solidFill>
                            <a:srgbClr val="0063A8"/>
                          </a:solidFill>
                          <a:latin typeface="+mn-lt"/>
                          <a:ea typeface="+mn-ea"/>
                          <a:cs typeface="+mn-cs"/>
                        </a:rPr>
                        <a:t>Prevention</a:t>
                      </a:r>
                      <a:r>
                        <a:rPr lang="en-US" sz="1500" b="1" dirty="0">
                          <a:solidFill>
                            <a:schemeClr val="accent6">
                              <a:lumMod val="75000"/>
                            </a:schemeClr>
                          </a:solidFill>
                          <a:latin typeface="Calibri" panose="020F0502020204030204" pitchFamily="34" charset="0"/>
                        </a:rPr>
                        <a:t> </a:t>
                      </a:r>
                      <a:r>
                        <a:rPr lang="en-US" sz="1500" b="1" kern="1200" dirty="0">
                          <a:solidFill>
                            <a:srgbClr val="0063A8"/>
                          </a:solidFill>
                          <a:latin typeface="+mn-lt"/>
                          <a:ea typeface="+mn-ea"/>
                          <a:cs typeface="+mn-cs"/>
                        </a:rPr>
                        <a:t>Program—Online</a:t>
                      </a:r>
                      <a:r>
                        <a:rPr lang="en-US" sz="1500" b="0" dirty="0">
                          <a:solidFill>
                            <a:schemeClr val="tx1"/>
                          </a:solidFill>
                          <a:latin typeface="Calibri" panose="020F0502020204030204" pitchFamily="34" charset="0"/>
                        </a:rPr>
                        <a:t> program for those at risk for diabetes, </a:t>
                      </a:r>
                      <a:br>
                        <a:rPr lang="en-US" sz="1500" b="0" dirty="0">
                          <a:solidFill>
                            <a:schemeClr val="tx1"/>
                          </a:solidFill>
                          <a:latin typeface="Calibri" panose="020F0502020204030204" pitchFamily="34" charset="0"/>
                        </a:rPr>
                      </a:br>
                      <a:r>
                        <a:rPr lang="en-US" sz="1500" b="0" dirty="0">
                          <a:solidFill>
                            <a:schemeClr val="tx1"/>
                          </a:solidFill>
                          <a:latin typeface="Calibri" panose="020F0502020204030204" pitchFamily="34" charset="0"/>
                        </a:rPr>
                        <a:t>heart disease or with non-insulin dependent diabetes; reimbursement for </a:t>
                      </a:r>
                      <a:br>
                        <a:rPr lang="en-US" sz="1500" b="0" dirty="0">
                          <a:solidFill>
                            <a:schemeClr val="tx1"/>
                          </a:solidFill>
                          <a:latin typeface="Calibri" panose="020F0502020204030204" pitchFamily="34" charset="0"/>
                        </a:rPr>
                      </a:br>
                      <a:r>
                        <a:rPr lang="en-US" sz="1500" b="0" dirty="0">
                          <a:solidFill>
                            <a:schemeClr val="tx1"/>
                          </a:solidFill>
                          <a:latin typeface="Calibri" panose="020F0502020204030204" pitchFamily="34" charset="0"/>
                        </a:rPr>
                        <a:t>participation in a local community-based program</a:t>
                      </a:r>
                      <a:endParaRPr lang="en-US" sz="1500" b="0" dirty="0">
                        <a:solidFill>
                          <a:schemeClr val="tx1"/>
                        </a:solidFill>
                      </a:endParaRPr>
                    </a:p>
                  </a:txBody>
                  <a:tcPr marL="82296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26880">
                <a:tc>
                  <a:txBody>
                    <a:bodyPr/>
                    <a:lstStyle/>
                    <a:p>
                      <a:r>
                        <a:rPr lang="en-US" sz="1500" b="1" dirty="0">
                          <a:solidFill>
                            <a:srgbClr val="0063A8"/>
                          </a:solidFill>
                          <a:latin typeface="+mn-lt"/>
                        </a:rPr>
                        <a:t>Health Coaching</a:t>
                      </a:r>
                      <a:r>
                        <a:rPr lang="en-US" sz="1500" b="1" baseline="0" dirty="0">
                          <a:solidFill>
                            <a:srgbClr val="0063A8"/>
                          </a:solidFill>
                          <a:latin typeface="+mn-lt"/>
                        </a:rPr>
                        <a:t> </a:t>
                      </a:r>
                      <a:r>
                        <a:rPr lang="en-US" sz="1500" b="0" baseline="0" dirty="0">
                          <a:solidFill>
                            <a:schemeClr val="tx1"/>
                          </a:solidFill>
                          <a:latin typeface="+mn-lt"/>
                        </a:rPr>
                        <a:t>—Confidential, phone-based coaching can help you </a:t>
                      </a:r>
                      <a:br>
                        <a:rPr lang="en-US" sz="1500" b="0" baseline="0" dirty="0">
                          <a:solidFill>
                            <a:schemeClr val="tx1"/>
                          </a:solidFill>
                          <a:latin typeface="+mn-lt"/>
                        </a:rPr>
                      </a:br>
                      <a:r>
                        <a:rPr lang="en-US" sz="1500" b="0" baseline="0" dirty="0">
                          <a:solidFill>
                            <a:schemeClr val="tx1"/>
                          </a:solidFill>
                          <a:latin typeface="+mn-lt"/>
                        </a:rPr>
                        <a:t>stay on track toward achieving well-being goals</a:t>
                      </a:r>
                      <a:endParaRPr lang="en-US" sz="1500" b="0" dirty="0">
                        <a:solidFill>
                          <a:schemeClr val="tx1"/>
                        </a:solidFill>
                        <a:latin typeface="+mn-lt"/>
                      </a:endParaRPr>
                    </a:p>
                  </a:txBody>
                  <a:tcPr marL="82296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750" y="2251710"/>
            <a:ext cx="548640" cy="548640"/>
          </a:xfrm>
          <a:prstGeom prst="ellipse">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250" y="1413510"/>
            <a:ext cx="549140" cy="54864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49" y="3733009"/>
            <a:ext cx="515141" cy="515141"/>
          </a:xfrm>
          <a:prstGeom prst="rect">
            <a:avLst/>
          </a:prstGeom>
        </p:spPr>
      </p:pic>
      <p:pic>
        <p:nvPicPr>
          <p:cNvPr id="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5249" y="3028950"/>
            <a:ext cx="515141" cy="51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1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262"/>
            <a:ext cx="8229600" cy="640080"/>
          </a:xfrm>
        </p:spPr>
        <p:txBody>
          <a:bodyPr/>
          <a:lstStyle/>
          <a:p>
            <a:r>
              <a:rPr lang="en-US" dirty="0"/>
              <a:t>Well-Being Programs</a:t>
            </a:r>
          </a:p>
        </p:txBody>
      </p:sp>
      <p:graphicFrame>
        <p:nvGraphicFramePr>
          <p:cNvPr id="10" name="Table 9"/>
          <p:cNvGraphicFramePr>
            <a:graphicFrameLocks noGrp="1"/>
          </p:cNvGraphicFramePr>
          <p:nvPr>
            <p:extLst>
              <p:ext uri="{D42A27DB-BD31-4B8C-83A1-F6EECF244321}">
                <p14:modId xmlns:p14="http://schemas.microsoft.com/office/powerpoint/2010/main" val="4022686434"/>
              </p:ext>
            </p:extLst>
          </p:nvPr>
        </p:nvGraphicFramePr>
        <p:xfrm>
          <a:off x="997962" y="1428750"/>
          <a:ext cx="6698238" cy="3124200"/>
        </p:xfrm>
        <a:graphic>
          <a:graphicData uri="http://schemas.openxmlformats.org/drawingml/2006/table">
            <a:tbl>
              <a:tblPr firstRow="1" bandRow="1">
                <a:tableStyleId>{5C22544A-7EE6-4342-B048-85BDC9FD1C3A}</a:tableStyleId>
              </a:tblPr>
              <a:tblGrid>
                <a:gridCol w="6698238">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0063A8"/>
                          </a:solidFill>
                          <a:latin typeface="+mn-lt"/>
                        </a:rPr>
                        <a:t>Employee Assistance Program (EAP)</a:t>
                      </a:r>
                      <a:r>
                        <a:rPr lang="en-US" sz="1500" b="0" baseline="0" dirty="0">
                          <a:solidFill>
                            <a:schemeClr val="tx1"/>
                          </a:solidFill>
                          <a:latin typeface="+mn-lt"/>
                        </a:rPr>
                        <a:t>—</a:t>
                      </a:r>
                      <a:r>
                        <a:rPr lang="en-US" sz="1500" b="0" dirty="0">
                          <a:solidFill>
                            <a:schemeClr val="tx1"/>
                          </a:solidFill>
                          <a:latin typeface="+mn-lt"/>
                        </a:rPr>
                        <a:t>Contact the EAP</a:t>
                      </a:r>
                      <a:r>
                        <a:rPr lang="en-US" sz="1500" b="0" baseline="0" dirty="0">
                          <a:solidFill>
                            <a:schemeClr val="tx1"/>
                          </a:solidFill>
                          <a:latin typeface="+mn-lt"/>
                        </a:rPr>
                        <a:t> for confidential </a:t>
                      </a:r>
                      <a:br>
                        <a:rPr lang="en-US" sz="1500" b="0" baseline="0" dirty="0">
                          <a:solidFill>
                            <a:schemeClr val="tx1"/>
                          </a:solidFill>
                          <a:latin typeface="+mn-lt"/>
                        </a:rPr>
                      </a:br>
                      <a:r>
                        <a:rPr lang="en-US" sz="1500" b="0" baseline="0" dirty="0">
                          <a:solidFill>
                            <a:schemeClr val="tx1"/>
                          </a:solidFill>
                          <a:latin typeface="+mn-lt"/>
                        </a:rPr>
                        <a:t>counseling related to work, relationship, family life, relocation and more </a:t>
                      </a:r>
                      <a:br>
                        <a:rPr lang="en-US" sz="1500" b="0" baseline="0" dirty="0">
                          <a:solidFill>
                            <a:schemeClr val="tx1"/>
                          </a:solidFill>
                          <a:latin typeface="+mn-lt"/>
                        </a:rPr>
                      </a:br>
                      <a:r>
                        <a:rPr lang="en-US" sz="1500" b="0" baseline="0" dirty="0">
                          <a:solidFill>
                            <a:schemeClr val="tx1"/>
                          </a:solidFill>
                          <a:latin typeface="+mn-lt"/>
                        </a:rPr>
                        <a:t>(8 EAP sessions at no cost)</a:t>
                      </a:r>
                      <a:endParaRPr lang="en-US" sz="1500" b="1" dirty="0">
                        <a:solidFill>
                          <a:schemeClr val="tx1"/>
                        </a:solidFill>
                        <a:latin typeface="+mn-lt"/>
                      </a:endParaRPr>
                    </a:p>
                  </a:txBody>
                  <a:tcPr marL="82296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68680">
                <a:tc>
                  <a:txBody>
                    <a:bodyPr/>
                    <a:lstStyle/>
                    <a:p>
                      <a:r>
                        <a:rPr lang="en-US" sz="1500" b="1" dirty="0">
                          <a:solidFill>
                            <a:srgbClr val="0063A8"/>
                          </a:solidFill>
                          <a:latin typeface="+mn-lt"/>
                        </a:rPr>
                        <a:t>Work/Life</a:t>
                      </a:r>
                      <a:r>
                        <a:rPr lang="en-US" sz="1500" b="1" baseline="0" dirty="0">
                          <a:solidFill>
                            <a:srgbClr val="0063A8"/>
                          </a:solidFill>
                          <a:latin typeface="+mn-lt"/>
                        </a:rPr>
                        <a:t> Services</a:t>
                      </a:r>
                      <a:r>
                        <a:rPr lang="en-US" sz="1500" b="0" dirty="0">
                          <a:solidFill>
                            <a:schemeClr val="tx1"/>
                          </a:solidFill>
                          <a:latin typeface="+mn-lt"/>
                        </a:rPr>
                        <a:t>— On-line and phone-based</a:t>
                      </a:r>
                      <a:r>
                        <a:rPr lang="en-US" sz="1500" b="0" baseline="0" dirty="0">
                          <a:solidFill>
                            <a:schemeClr val="tx1"/>
                          </a:solidFill>
                          <a:latin typeface="+mn-lt"/>
                        </a:rPr>
                        <a:t> representatives help you find local resources for child care, elder care, legal needs and more; </a:t>
                      </a:r>
                      <a:br>
                        <a:rPr lang="en-US" sz="1500" b="0" baseline="0" dirty="0">
                          <a:solidFill>
                            <a:schemeClr val="tx1"/>
                          </a:solidFill>
                          <a:latin typeface="+mn-lt"/>
                        </a:rPr>
                      </a:br>
                      <a:r>
                        <a:rPr lang="en-US" sz="1500" b="0" baseline="0" dirty="0">
                          <a:solidFill>
                            <a:schemeClr val="tx1"/>
                          </a:solidFill>
                          <a:latin typeface="+mn-lt"/>
                        </a:rPr>
                        <a:t>especially helpful during appointment changes relocation</a:t>
                      </a:r>
                      <a:endParaRPr lang="en-US" sz="1500" b="0" dirty="0">
                        <a:solidFill>
                          <a:schemeClr val="tx1"/>
                        </a:solidFill>
                        <a:latin typeface="+mn-lt"/>
                      </a:endParaRPr>
                    </a:p>
                  </a:txBody>
                  <a:tcPr marL="82296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1040">
                <a:tc>
                  <a:txBody>
                    <a:bodyPr/>
                    <a:lstStyle/>
                    <a:p>
                      <a:r>
                        <a:rPr lang="en-US" sz="1500" b="1" dirty="0">
                          <a:solidFill>
                            <a:srgbClr val="0063A8"/>
                          </a:solidFill>
                          <a:latin typeface="+mn-lt"/>
                        </a:rPr>
                        <a:t>MDLIVE</a:t>
                      </a:r>
                      <a:r>
                        <a:rPr lang="en-US" sz="1500" b="0" dirty="0">
                          <a:solidFill>
                            <a:schemeClr val="tx1"/>
                          </a:solidFill>
                          <a:latin typeface="+mn-lt"/>
                        </a:rPr>
                        <a:t>—Consult</a:t>
                      </a:r>
                      <a:r>
                        <a:rPr lang="en-US" sz="1500" b="0" baseline="0" dirty="0">
                          <a:solidFill>
                            <a:schemeClr val="tx1"/>
                          </a:solidFill>
                          <a:latin typeface="+mn-lt"/>
                        </a:rPr>
                        <a:t> with physicians by phone, secure video or mobile app</a:t>
                      </a:r>
                      <a:br>
                        <a:rPr lang="en-US" sz="1500" b="0" baseline="0" dirty="0">
                          <a:solidFill>
                            <a:schemeClr val="tx1"/>
                          </a:solidFill>
                          <a:latin typeface="+mn-lt"/>
                        </a:rPr>
                      </a:br>
                      <a:r>
                        <a:rPr lang="en-US" sz="1500" b="0" baseline="0" dirty="0">
                          <a:solidFill>
                            <a:schemeClr val="tx1"/>
                          </a:solidFill>
                          <a:latin typeface="+mn-lt"/>
                        </a:rPr>
                        <a:t>when your regular provider is unavailable</a:t>
                      </a:r>
                      <a:endParaRPr lang="en-US" sz="1500" b="0" dirty="0">
                        <a:solidFill>
                          <a:schemeClr val="tx1"/>
                        </a:solidFill>
                        <a:latin typeface="+mn-lt"/>
                      </a:endParaRPr>
                    </a:p>
                  </a:txBody>
                  <a:tcPr marL="82296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85800">
                <a:tc>
                  <a:txBody>
                    <a:bodyPr/>
                    <a:lstStyle/>
                    <a:p>
                      <a:r>
                        <a:rPr lang="en-US" sz="1500" b="1" dirty="0">
                          <a:solidFill>
                            <a:srgbClr val="0063A8"/>
                          </a:solidFill>
                          <a:latin typeface="+mn-lt"/>
                        </a:rPr>
                        <a:t>WW</a:t>
                      </a:r>
                      <a:r>
                        <a:rPr lang="en-US" sz="1500" b="1" i="0" u="none" strike="noStrike" kern="1200" baseline="0" dirty="0">
                          <a:solidFill>
                            <a:srgbClr val="0063A8"/>
                          </a:solidFill>
                          <a:latin typeface="+mn-lt"/>
                          <a:ea typeface="+mn-ea"/>
                          <a:cs typeface="+mn-cs"/>
                        </a:rPr>
                        <a:t>®</a:t>
                      </a:r>
                      <a:r>
                        <a:rPr lang="en-US" sz="1500" b="0" baseline="0" dirty="0">
                          <a:solidFill>
                            <a:schemeClr val="tx1"/>
                          </a:solidFill>
                          <a:latin typeface="+mn-lt"/>
                        </a:rPr>
                        <a:t>—</a:t>
                      </a:r>
                      <a:r>
                        <a:rPr lang="en-US" sz="1500" b="0" baseline="0" dirty="0" err="1">
                          <a:solidFill>
                            <a:schemeClr val="tx1"/>
                          </a:solidFill>
                          <a:latin typeface="+mn-lt"/>
                        </a:rPr>
                        <a:t>HealthFlex</a:t>
                      </a:r>
                      <a:r>
                        <a:rPr lang="en-US" sz="1500" b="0" baseline="0" dirty="0">
                          <a:solidFill>
                            <a:schemeClr val="tx1"/>
                          </a:solidFill>
                          <a:latin typeface="+mn-lt"/>
                        </a:rPr>
                        <a:t> offers a 50% subsidy on WW membership fees for local meetings and WW </a:t>
                      </a:r>
                      <a:r>
                        <a:rPr lang="en-US" sz="1500" b="0" baseline="0" dirty="0" err="1">
                          <a:solidFill>
                            <a:schemeClr val="tx1"/>
                          </a:solidFill>
                          <a:latin typeface="+mn-lt"/>
                        </a:rPr>
                        <a:t>OnlinePlus</a:t>
                      </a:r>
                      <a:endParaRPr lang="en-US" sz="1500" b="0" dirty="0">
                        <a:solidFill>
                          <a:schemeClr val="tx1"/>
                        </a:solidFill>
                        <a:latin typeface="+mn-lt"/>
                      </a:endParaRPr>
                    </a:p>
                  </a:txBody>
                  <a:tcPr marL="82296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80" y="2343150"/>
            <a:ext cx="714375" cy="667225"/>
          </a:xfrm>
          <a:prstGeom prst="ellipse">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759" y="3242310"/>
            <a:ext cx="549618" cy="54864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759" y="1581150"/>
            <a:ext cx="549618" cy="548640"/>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1812" t="9722" r="12450" b="11112"/>
          <a:stretch/>
        </p:blipFill>
        <p:spPr>
          <a:xfrm>
            <a:off x="1114759" y="3928110"/>
            <a:ext cx="572703" cy="548640"/>
          </a:xfrm>
          <a:prstGeom prst="ellipse">
            <a:avLst/>
          </a:prstGeom>
        </p:spPr>
      </p:pic>
    </p:spTree>
    <p:extLst>
      <p:ext uri="{BB962C8B-B14F-4D97-AF65-F5344CB8AC3E}">
        <p14:creationId xmlns:p14="http://schemas.microsoft.com/office/powerpoint/2010/main" val="3278785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Health and Wellness Team–Additional Advocacy</a:t>
            </a:r>
          </a:p>
        </p:txBody>
      </p:sp>
      <p:sp>
        <p:nvSpPr>
          <p:cNvPr id="12" name="Content Placeholder 2"/>
          <p:cNvSpPr txBox="1">
            <a:spLocks/>
          </p:cNvSpPr>
          <p:nvPr/>
        </p:nvSpPr>
        <p:spPr bwMode="auto">
          <a:xfrm>
            <a:off x="1166571" y="4307339"/>
            <a:ext cx="7168907" cy="4950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30000"/>
              </a:spcBef>
              <a:spcAft>
                <a:spcPct val="0"/>
              </a:spcAft>
              <a:buClr>
                <a:srgbClr val="006600"/>
              </a:buClr>
              <a:buChar char="•"/>
              <a:defRPr sz="3200">
                <a:solidFill>
                  <a:schemeClr val="bg1"/>
                </a:solidFill>
                <a:latin typeface="Calibri" panose="020F0502020204030204" pitchFamily="34" charset="0"/>
                <a:ea typeface="+mn-ea"/>
                <a:cs typeface="+mn-cs"/>
              </a:defRPr>
            </a:lvl1pPr>
            <a:lvl2pPr marL="742950" indent="-349250" algn="l" rtl="0" eaLnBrk="0" fontAlgn="base" hangingPunct="0">
              <a:spcBef>
                <a:spcPct val="30000"/>
              </a:spcBef>
              <a:spcAft>
                <a:spcPct val="0"/>
              </a:spcAft>
              <a:buClr>
                <a:srgbClr val="006600"/>
              </a:buClr>
              <a:buSzPct val="100000"/>
              <a:buFont typeface="Trebuchet MS" panose="020B0603020202020204" pitchFamily="34" charset="0"/>
              <a:buChar char="—"/>
              <a:defRPr sz="2800">
                <a:solidFill>
                  <a:schemeClr val="bg1"/>
                </a:solidFill>
                <a:latin typeface="Calibri" panose="020F0502020204030204" pitchFamily="34" charset="0"/>
              </a:defRPr>
            </a:lvl2pPr>
            <a:lvl3pPr marL="1143000" indent="-228600" algn="l" rtl="0" eaLnBrk="0" fontAlgn="base" hangingPunct="0">
              <a:spcBef>
                <a:spcPct val="30000"/>
              </a:spcBef>
              <a:spcAft>
                <a:spcPct val="0"/>
              </a:spcAft>
              <a:buClr>
                <a:srgbClr val="006600"/>
              </a:buClr>
              <a:buSzPct val="70000"/>
              <a:buFont typeface="Wingdings" pitchFamily="2" charset="2"/>
              <a:buChar char="Ø"/>
              <a:defRPr sz="2400">
                <a:solidFill>
                  <a:srgbClr val="006600"/>
                </a:solidFill>
                <a:latin typeface="Calibri" panose="020F0502020204030204" pitchFamily="34" charset="0"/>
              </a:defRPr>
            </a:lvl3pPr>
            <a:lvl4pPr marL="1600200" indent="-228600" algn="l" rtl="0" eaLnBrk="0" fontAlgn="base" hangingPunct="0">
              <a:spcBef>
                <a:spcPct val="30000"/>
              </a:spcBef>
              <a:spcAft>
                <a:spcPct val="0"/>
              </a:spcAft>
              <a:buClr>
                <a:srgbClr val="006600"/>
              </a:buClr>
              <a:buFont typeface="Trebuchet MS" pitchFamily="34" charset="0"/>
              <a:buChar char="―"/>
              <a:defRPr sz="2000">
                <a:solidFill>
                  <a:schemeClr val="bg1"/>
                </a:solidFill>
                <a:latin typeface="Calibri" panose="020F0502020204030204" pitchFamily="34" charset="0"/>
              </a:defRPr>
            </a:lvl4pPr>
            <a:lvl5pPr marL="2057400" indent="-228600" algn="l" rtl="0" eaLnBrk="0" fontAlgn="base" hangingPunct="0">
              <a:spcBef>
                <a:spcPct val="30000"/>
              </a:spcBef>
              <a:spcAft>
                <a:spcPct val="0"/>
              </a:spcAft>
              <a:buClr>
                <a:srgbClr val="006600"/>
              </a:buClr>
              <a:buFont typeface="Wingdings" pitchFamily="2" charset="2"/>
              <a:buChar char="ü"/>
              <a:defRPr sz="2000">
                <a:solidFill>
                  <a:schemeClr val="bg1"/>
                </a:solidFill>
                <a:latin typeface="Calibri" panose="020F0502020204030204" pitchFamily="34" charset="0"/>
              </a:defRPr>
            </a:lvl5pPr>
            <a:lvl6pPr marL="25146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6pPr>
            <a:lvl7pPr marL="29718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7pPr>
            <a:lvl8pPr marL="34290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8pPr>
            <a:lvl9pPr marL="3886200" indent="-228600" algn="l" rtl="0" fontAlgn="base">
              <a:spcBef>
                <a:spcPct val="30000"/>
              </a:spcBef>
              <a:spcAft>
                <a:spcPct val="0"/>
              </a:spcAft>
              <a:buClr>
                <a:srgbClr val="006600"/>
              </a:buClr>
              <a:buFont typeface="Wingdings" pitchFamily="2" charset="2"/>
              <a:buChar char="ü"/>
              <a:defRPr sz="2000">
                <a:solidFill>
                  <a:schemeClr val="bg2"/>
                </a:solidFill>
                <a:latin typeface="+mn-lt"/>
              </a:defRPr>
            </a:lvl9pPr>
          </a:lstStyle>
          <a:p>
            <a:pPr marL="0" marR="0" lvl="0" indent="0" algn="ctr" defTabSz="914400" rtl="0" eaLnBrk="0" fontAlgn="base" latinLnBrk="0" hangingPunct="0">
              <a:lnSpc>
                <a:spcPct val="100000"/>
              </a:lnSpc>
              <a:spcBef>
                <a:spcPts val="0"/>
              </a:spcBef>
              <a:spcAft>
                <a:spcPts val="300"/>
              </a:spcAft>
              <a:buClr>
                <a:srgbClr val="006600"/>
              </a:buClr>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rPr>
              <a:t>Additional layer of customer service, advocacy and expertise</a:t>
            </a:r>
          </a:p>
        </p:txBody>
      </p:sp>
      <p:pic>
        <p:nvPicPr>
          <p:cNvPr id="3" name="Picture 2">
            <a:extLst>
              <a:ext uri="{FF2B5EF4-FFF2-40B4-BE49-F238E27FC236}">
                <a16:creationId xmlns:a16="http://schemas.microsoft.com/office/drawing/2014/main" id="{DF5489E4-4EE0-4B76-93A0-FF84C7D23E20}"/>
              </a:ext>
            </a:extLst>
          </p:cNvPr>
          <p:cNvPicPr>
            <a:picLocks noChangeAspect="1"/>
          </p:cNvPicPr>
          <p:nvPr/>
        </p:nvPicPr>
        <p:blipFill>
          <a:blip r:embed="rId3"/>
          <a:stretch>
            <a:fillRect/>
          </a:stretch>
        </p:blipFill>
        <p:spPr>
          <a:xfrm>
            <a:off x="738381" y="1390650"/>
            <a:ext cx="8025288" cy="2362200"/>
          </a:xfrm>
          <a:prstGeom prst="rect">
            <a:avLst/>
          </a:prstGeom>
        </p:spPr>
      </p:pic>
    </p:spTree>
    <p:extLst>
      <p:ext uri="{BB962C8B-B14F-4D97-AF65-F5344CB8AC3E}">
        <p14:creationId xmlns:p14="http://schemas.microsoft.com/office/powerpoint/2010/main" val="230657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81637"/>
            <a:ext cx="8158109" cy="477215"/>
          </a:xfrm>
        </p:spPr>
        <p:txBody>
          <a:bodyPr/>
          <a:lstStyle/>
          <a:p>
            <a:pPr>
              <a:lnSpc>
                <a:spcPts val="3900"/>
              </a:lnSpc>
              <a:defRPr/>
            </a:pPr>
            <a:r>
              <a:rPr lang="en-US" dirty="0">
                <a:latin typeface="Calibri" panose="020F0502020204030204" pitchFamily="34" charset="0"/>
              </a:rPr>
              <a:t>ALEX Benefits Counselor</a:t>
            </a:r>
          </a:p>
        </p:txBody>
      </p:sp>
      <p:sp>
        <p:nvSpPr>
          <p:cNvPr id="9" name="Content Placeholder 2"/>
          <p:cNvSpPr>
            <a:spLocks noGrp="1"/>
          </p:cNvSpPr>
          <p:nvPr>
            <p:ph idx="1"/>
          </p:nvPr>
        </p:nvSpPr>
        <p:spPr>
          <a:xfrm>
            <a:off x="2790825" y="1581150"/>
            <a:ext cx="6172200" cy="3276600"/>
          </a:xfrm>
        </p:spPr>
        <p:txBody>
          <a:bodyPr/>
          <a:lstStyle/>
          <a:p>
            <a:pPr marL="290513" indent="-290513">
              <a:spcBef>
                <a:spcPts val="0"/>
              </a:spcBef>
              <a:spcAft>
                <a:spcPts val="1000"/>
              </a:spcAft>
            </a:pPr>
            <a:r>
              <a:rPr lang="en-US" sz="2200" dirty="0"/>
              <a:t>Available mid-September through Annual Election</a:t>
            </a:r>
          </a:p>
          <a:p>
            <a:pPr marL="290513" indent="-290513">
              <a:spcBef>
                <a:spcPts val="0"/>
              </a:spcBef>
              <a:spcAft>
                <a:spcPts val="1000"/>
              </a:spcAft>
            </a:pPr>
            <a:r>
              <a:rPr lang="en-US" sz="2200" dirty="0"/>
              <a:t>Lively graphics, animation, and humor</a:t>
            </a:r>
          </a:p>
          <a:p>
            <a:pPr marL="290513" indent="-290513">
              <a:spcBef>
                <a:spcPts val="0"/>
              </a:spcBef>
              <a:spcAft>
                <a:spcPts val="1000"/>
              </a:spcAft>
            </a:pPr>
            <a:r>
              <a:rPr lang="en-US" sz="2200" dirty="0"/>
              <a:t>About 20 minutes to complete</a:t>
            </a:r>
          </a:p>
          <a:p>
            <a:pPr marL="290513" lvl="0" indent="-290513">
              <a:spcBef>
                <a:spcPts val="0"/>
              </a:spcBef>
              <a:spcAft>
                <a:spcPts val="1000"/>
              </a:spcAft>
            </a:pPr>
            <a:r>
              <a:rPr lang="en-US" sz="2200" dirty="0"/>
              <a:t>Explains confusing benefit concepts and info </a:t>
            </a:r>
            <a:br>
              <a:rPr lang="en-US" sz="2200" dirty="0"/>
            </a:br>
            <a:r>
              <a:rPr lang="en-US" sz="2200" dirty="0"/>
              <a:t>with simple language</a:t>
            </a:r>
          </a:p>
          <a:p>
            <a:pPr marL="290513" lvl="0" indent="-290513">
              <a:spcBef>
                <a:spcPts val="0"/>
              </a:spcBef>
              <a:spcAft>
                <a:spcPts val="600"/>
              </a:spcAft>
            </a:pPr>
            <a:r>
              <a:rPr lang="en-US" sz="2200" spc="-30" dirty="0"/>
              <a:t>Personalized recommendation for plan choices </a:t>
            </a:r>
            <a:br>
              <a:rPr lang="en-US" sz="2200" spc="-30" dirty="0"/>
            </a:br>
            <a:r>
              <a:rPr lang="en-US" sz="2200" spc="-30" dirty="0"/>
              <a:t>and health account contributions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688" r="14340"/>
          <a:stretch/>
        </p:blipFill>
        <p:spPr>
          <a:xfrm>
            <a:off x="295275" y="1190625"/>
            <a:ext cx="2459576" cy="351506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0707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85447"/>
            <a:ext cx="8229600" cy="473405"/>
          </a:xfrm>
        </p:spPr>
        <p:txBody>
          <a:bodyPr/>
          <a:lstStyle/>
          <a:p>
            <a:pPr>
              <a:lnSpc>
                <a:spcPts val="3900"/>
              </a:lnSpc>
              <a:defRPr/>
            </a:pPr>
            <a:r>
              <a:rPr lang="en-US" dirty="0"/>
              <a:t>ALEX Recommends a Plan </a:t>
            </a:r>
          </a:p>
        </p:txBody>
      </p:sp>
      <p:sp>
        <p:nvSpPr>
          <p:cNvPr id="18" name="Content Placeholder 1"/>
          <p:cNvSpPr>
            <a:spLocks noGrp="1"/>
          </p:cNvSpPr>
          <p:nvPr>
            <p:ph idx="1"/>
          </p:nvPr>
        </p:nvSpPr>
        <p:spPr>
          <a:xfrm>
            <a:off x="457200" y="1253297"/>
            <a:ext cx="7391400" cy="1476375"/>
          </a:xfrm>
        </p:spPr>
        <p:txBody>
          <a:bodyPr/>
          <a:lstStyle/>
          <a:p>
            <a:pPr>
              <a:spcBef>
                <a:spcPts val="0"/>
              </a:spcBef>
              <a:spcAft>
                <a:spcPts val="700"/>
              </a:spcAft>
            </a:pPr>
            <a:r>
              <a:rPr lang="en-US" sz="2300" dirty="0"/>
              <a:t>ALEX “crunches” the numbers: </a:t>
            </a:r>
            <a:br>
              <a:rPr lang="en-US" sz="2300" dirty="0"/>
            </a:br>
            <a:r>
              <a:rPr lang="en-US" sz="2300" dirty="0"/>
              <a:t>premium, credit, and estimated out of pocket costs</a:t>
            </a:r>
          </a:p>
          <a:p>
            <a:r>
              <a:rPr lang="en-US" sz="2300" dirty="0"/>
              <a:t>Compares side by side and recommends a plan for you</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338072"/>
            <a:ext cx="3581400" cy="3581400"/>
          </a:xfrm>
          <a:prstGeom prst="rect">
            <a:avLst/>
          </a:prstGeom>
        </p:spPr>
      </p:pic>
      <p:grpSp>
        <p:nvGrpSpPr>
          <p:cNvPr id="20" name="Group 19"/>
          <p:cNvGrpSpPr/>
          <p:nvPr/>
        </p:nvGrpSpPr>
        <p:grpSpPr>
          <a:xfrm>
            <a:off x="858073" y="2756516"/>
            <a:ext cx="3294827" cy="1948834"/>
            <a:chOff x="676277" y="3673232"/>
            <a:chExt cx="4582609" cy="2710534"/>
          </a:xfrm>
          <a:effectLst>
            <a:outerShdw blurRad="50800" dist="38100" dir="2700000" algn="tl" rotWithShape="0">
              <a:prstClr val="black">
                <a:alpha val="40000"/>
              </a:prstClr>
            </a:outerShdw>
          </a:effectLst>
        </p:grpSpPr>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85" t="33259" r="37388" b="10562"/>
            <a:stretch/>
          </p:blipFill>
          <p:spPr bwMode="auto">
            <a:xfrm>
              <a:off x="676277" y="3673232"/>
              <a:ext cx="4582609" cy="2710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auto">
            <a:xfrm>
              <a:off x="862519" y="4105072"/>
              <a:ext cx="298315" cy="136188"/>
            </a:xfrm>
            <a:prstGeom prst="rect">
              <a:avLst/>
            </a:prstGeom>
            <a:solidFill>
              <a:srgbClr val="F7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rgbClr val="FFFFFF"/>
                </a:solidFill>
                <a:effectLst/>
                <a:latin typeface="Times New Roman" pitchFamily="18" charset="0"/>
              </a:endParaRPr>
            </a:p>
          </p:txBody>
        </p:sp>
        <p:sp>
          <p:nvSpPr>
            <p:cNvPr id="23" name="Rectangle 22"/>
            <p:cNvSpPr/>
            <p:nvPr/>
          </p:nvSpPr>
          <p:spPr bwMode="auto">
            <a:xfrm>
              <a:off x="865761" y="4960405"/>
              <a:ext cx="298315" cy="136188"/>
            </a:xfrm>
            <a:prstGeom prst="rect">
              <a:avLst/>
            </a:prstGeom>
            <a:solidFill>
              <a:srgbClr val="F7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rgbClr val="FFFFFF"/>
                </a:solidFill>
                <a:effectLst/>
                <a:latin typeface="Times New Roman" pitchFamily="18" charset="0"/>
              </a:endParaRPr>
            </a:p>
          </p:txBody>
        </p:sp>
        <p:sp>
          <p:nvSpPr>
            <p:cNvPr id="24" name="Rectangle 23"/>
            <p:cNvSpPr/>
            <p:nvPr/>
          </p:nvSpPr>
          <p:spPr bwMode="auto">
            <a:xfrm>
              <a:off x="869003" y="5605673"/>
              <a:ext cx="298315" cy="136188"/>
            </a:xfrm>
            <a:prstGeom prst="rect">
              <a:avLst/>
            </a:prstGeom>
            <a:solidFill>
              <a:srgbClr val="F7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rgbClr val="FFFFFF"/>
                </a:solidFill>
                <a:effectLst/>
                <a:latin typeface="Times New Roman" pitchFamily="18" charset="0"/>
              </a:endParaRPr>
            </a:p>
          </p:txBody>
        </p:sp>
      </p:grpSp>
    </p:spTree>
    <p:extLst>
      <p:ext uri="{BB962C8B-B14F-4D97-AF65-F5344CB8AC3E}">
        <p14:creationId xmlns:p14="http://schemas.microsoft.com/office/powerpoint/2010/main" val="399435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41377"/>
            <a:ext cx="8763000" cy="477773"/>
          </a:xfrm>
        </p:spPr>
        <p:txBody>
          <a:bodyPr/>
          <a:lstStyle/>
          <a:p>
            <a:pPr>
              <a:lnSpc>
                <a:spcPts val="3300"/>
              </a:lnSpc>
            </a:pPr>
            <a:r>
              <a:rPr lang="en-US" sz="3400" spc="-20" dirty="0">
                <a:latin typeface="+mn-lt"/>
              </a:rPr>
              <a:t>Annual Election (AE): </a:t>
            </a:r>
            <a:r>
              <a:rPr lang="en-US" sz="3400" b="0" spc="-20" dirty="0">
                <a:latin typeface="+mn-lt"/>
              </a:rPr>
              <a:t>November 3 </a:t>
            </a:r>
            <a:r>
              <a:rPr lang="en-US" sz="3400" b="0" spc="-20" dirty="0">
                <a:latin typeface="+mn-lt"/>
                <a:cs typeface="Calibri"/>
              </a:rPr>
              <a:t>– </a:t>
            </a:r>
            <a:r>
              <a:rPr lang="en-US" sz="3400" b="0" spc="-20" dirty="0">
                <a:latin typeface="+mn-lt"/>
              </a:rPr>
              <a:t>November 18</a:t>
            </a:r>
          </a:p>
        </p:txBody>
      </p:sp>
      <p:sp>
        <p:nvSpPr>
          <p:cNvPr id="5" name="Content Placeholder 2"/>
          <p:cNvSpPr>
            <a:spLocks noGrp="1"/>
          </p:cNvSpPr>
          <p:nvPr>
            <p:ph idx="1"/>
          </p:nvPr>
        </p:nvSpPr>
        <p:spPr>
          <a:xfrm>
            <a:off x="469392" y="1339156"/>
            <a:ext cx="5712333" cy="3458369"/>
          </a:xfrm>
        </p:spPr>
        <p:txBody>
          <a:bodyPr/>
          <a:lstStyle/>
          <a:p>
            <a:pPr marL="285750" indent="-285750">
              <a:spcBef>
                <a:spcPts val="0"/>
              </a:spcBef>
              <a:spcAft>
                <a:spcPts val="100"/>
              </a:spcAft>
            </a:pPr>
            <a:r>
              <a:rPr lang="en-US" sz="2100" b="1" dirty="0"/>
              <a:t>Use ALEX to decide which plans you want</a:t>
            </a:r>
          </a:p>
          <a:p>
            <a:pPr marL="637794" lvl="1" indent="-285750">
              <a:spcBef>
                <a:spcPts val="0"/>
              </a:spcBef>
              <a:spcAft>
                <a:spcPts val="1200"/>
              </a:spcAft>
            </a:pPr>
            <a:r>
              <a:rPr lang="en-US" sz="1800" dirty="0"/>
              <a:t>ALEX does not enroll you in any plans!</a:t>
            </a:r>
          </a:p>
          <a:p>
            <a:pPr marL="285750" indent="-285750">
              <a:spcBef>
                <a:spcPts val="0"/>
              </a:spcBef>
              <a:spcAft>
                <a:spcPts val="100"/>
              </a:spcAft>
            </a:pPr>
            <a:r>
              <a:rPr lang="en-US" sz="2100" b="1" dirty="0"/>
              <a:t>During AE—make your elections for 2022</a:t>
            </a:r>
          </a:p>
          <a:p>
            <a:pPr marL="628650" lvl="1" indent="-280988">
              <a:spcBef>
                <a:spcPts val="0"/>
              </a:spcBef>
              <a:spcAft>
                <a:spcPts val="100"/>
              </a:spcAft>
            </a:pPr>
            <a:r>
              <a:rPr lang="en-US" sz="1800" dirty="0"/>
              <a:t>Choose from 6 medical/Rx, 3 dental, and </a:t>
            </a:r>
            <a:br>
              <a:rPr lang="en-US" sz="1800" dirty="0"/>
            </a:br>
            <a:r>
              <a:rPr lang="en-US" sz="1800" dirty="0"/>
              <a:t>3 vision plans </a:t>
            </a:r>
          </a:p>
          <a:p>
            <a:pPr marL="628650" lvl="1" indent="-280988">
              <a:spcBef>
                <a:spcPts val="0"/>
              </a:spcBef>
              <a:spcAft>
                <a:spcPts val="100"/>
              </a:spcAft>
            </a:pPr>
            <a:r>
              <a:rPr lang="en-US" sz="1800" dirty="0"/>
              <a:t>Make FSA and/or HSA</a:t>
            </a:r>
            <a:r>
              <a:rPr lang="en-US" sz="1800" b="1" dirty="0">
                <a:solidFill>
                  <a:srgbClr val="0063A8"/>
                </a:solidFill>
              </a:rPr>
              <a:t>*</a:t>
            </a:r>
            <a:r>
              <a:rPr lang="en-US" sz="1800" dirty="0"/>
              <a:t> contribution elections</a:t>
            </a:r>
          </a:p>
          <a:p>
            <a:pPr marL="628650" lvl="1" indent="-280988">
              <a:spcBef>
                <a:spcPts val="0"/>
              </a:spcBef>
              <a:spcAft>
                <a:spcPts val="100"/>
              </a:spcAft>
            </a:pPr>
            <a:r>
              <a:rPr lang="en-US" sz="1800" dirty="0"/>
              <a:t>Accept the terms and conditions for HSA</a:t>
            </a:r>
            <a:br>
              <a:rPr lang="en-US" sz="1800" dirty="0"/>
            </a:br>
            <a:r>
              <a:rPr lang="en-US" sz="1800" dirty="0"/>
              <a:t>(if applicable)</a:t>
            </a:r>
          </a:p>
          <a:p>
            <a:pPr marL="628650" lvl="1" indent="-280988">
              <a:spcBef>
                <a:spcPts val="0"/>
              </a:spcBef>
              <a:spcAft>
                <a:spcPts val="100"/>
              </a:spcAft>
            </a:pPr>
            <a:r>
              <a:rPr lang="en-US" sz="1800" spc="-30" dirty="0"/>
              <a:t>Select a primary dentist in the DHMO (if applicable) </a:t>
            </a:r>
          </a:p>
          <a:p>
            <a:pPr marL="0" indent="0">
              <a:spcBef>
                <a:spcPts val="0"/>
              </a:spcBef>
              <a:spcAft>
                <a:spcPts val="350"/>
              </a:spcAft>
              <a:buNone/>
            </a:pPr>
            <a:endParaRPr lang="en-US" sz="2350" b="1" dirty="0">
              <a:latin typeface="Calibri" panose="020F0502020204030204" pitchFamily="34" charset="0"/>
            </a:endParaRPr>
          </a:p>
        </p:txBody>
      </p:sp>
      <p:sp>
        <p:nvSpPr>
          <p:cNvPr id="2" name="Rectangle 1"/>
          <p:cNvSpPr/>
          <p:nvPr/>
        </p:nvSpPr>
        <p:spPr>
          <a:xfrm>
            <a:off x="381000" y="4627395"/>
            <a:ext cx="7315200" cy="276999"/>
          </a:xfrm>
          <a:prstGeom prst="rect">
            <a:avLst/>
          </a:prstGeom>
        </p:spPr>
        <p:txBody>
          <a:bodyPr wrap="square">
            <a:spAutoFit/>
          </a:bodyPr>
          <a:lstStyle/>
          <a:p>
            <a:pPr marL="166688" lvl="1" indent="-166688">
              <a:buNone/>
            </a:pPr>
            <a:r>
              <a:rPr lang="en-US" sz="1200" b="1" dirty="0">
                <a:solidFill>
                  <a:srgbClr val="0063A8"/>
                </a:solidFill>
                <a:latin typeface="Calibri" pitchFamily="34" charset="0"/>
                <a:cs typeface="Arial" charset="0"/>
              </a:rPr>
              <a:t>*	HSA contributions require enrollment in an HSA plan and attestation that you are eligible per IRS guidelines</a:t>
            </a:r>
          </a:p>
        </p:txBody>
      </p:sp>
      <p:pic>
        <p:nvPicPr>
          <p:cNvPr id="8" name="Picture 7" descr="A picture containing toy&#10;&#10;Description automatically generated">
            <a:extLst>
              <a:ext uri="{FF2B5EF4-FFF2-40B4-BE49-F238E27FC236}">
                <a16:creationId xmlns:a16="http://schemas.microsoft.com/office/drawing/2014/main" id="{C305F4D8-8C28-447F-AF8E-34166C487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142" y="2190750"/>
            <a:ext cx="2743200" cy="2743200"/>
          </a:xfrm>
          <a:prstGeom prst="rect">
            <a:avLst/>
          </a:prstGeom>
        </p:spPr>
      </p:pic>
    </p:spTree>
    <p:extLst>
      <p:ext uri="{BB962C8B-B14F-4D97-AF65-F5344CB8AC3E}">
        <p14:creationId xmlns:p14="http://schemas.microsoft.com/office/powerpoint/2010/main" val="323370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59"/>
            <a:ext cx="8229600" cy="640080"/>
          </a:xfrm>
        </p:spPr>
        <p:txBody>
          <a:bodyPr/>
          <a:lstStyle/>
          <a:p>
            <a:r>
              <a:rPr lang="en-US" dirty="0">
                <a:latin typeface="Calibri" panose="020F0502020204030204" pitchFamily="34" charset="0"/>
              </a:rPr>
              <a:t>Need Help or Don’t Want to Go Online?</a:t>
            </a:r>
          </a:p>
        </p:txBody>
      </p:sp>
      <p:cxnSp>
        <p:nvCxnSpPr>
          <p:cNvPr id="5" name="Straight Arrow Connector 4"/>
          <p:cNvCxnSpPr/>
          <p:nvPr/>
        </p:nvCxnSpPr>
        <p:spPr bwMode="auto">
          <a:xfrm flipV="1">
            <a:off x="6515102" y="3076578"/>
            <a:ext cx="546100" cy="1281925"/>
          </a:xfrm>
          <a:prstGeom prst="straightConnector1">
            <a:avLst/>
          </a:prstGeom>
          <a:solidFill>
            <a:srgbClr val="000000"/>
          </a:solidFill>
          <a:ln w="9525" cap="flat" cmpd="sng" algn="ctr">
            <a:noFill/>
            <a:prstDash val="solid"/>
            <a:round/>
            <a:headEnd type="none" w="med" len="med"/>
            <a:tailEnd type="arrow"/>
          </a:ln>
          <a:effectLst/>
        </p:spPr>
      </p:cxnSp>
      <p:sp>
        <p:nvSpPr>
          <p:cNvPr id="4" name="Content Placeholder 2"/>
          <p:cNvSpPr>
            <a:spLocks noGrp="1"/>
          </p:cNvSpPr>
          <p:nvPr>
            <p:ph idx="1"/>
          </p:nvPr>
        </p:nvSpPr>
        <p:spPr>
          <a:xfrm>
            <a:off x="552450" y="1095375"/>
            <a:ext cx="5638800" cy="2619375"/>
          </a:xfrm>
        </p:spPr>
        <p:txBody>
          <a:bodyPr/>
          <a:lstStyle/>
          <a:p>
            <a:pPr marL="0" indent="0">
              <a:lnSpc>
                <a:spcPts val="2300"/>
              </a:lnSpc>
              <a:spcBef>
                <a:spcPts val="0"/>
              </a:spcBef>
              <a:spcAft>
                <a:spcPts val="1200"/>
              </a:spcAft>
              <a:buNone/>
            </a:pPr>
            <a:r>
              <a:rPr lang="en-US" sz="2100" b="1" spc="-30" dirty="0">
                <a:latin typeface="Calibri" panose="020F0502020204030204" pitchFamily="34" charset="0"/>
              </a:rPr>
              <a:t>Beginning in late October, you can contact </a:t>
            </a:r>
            <a:br>
              <a:rPr lang="en-US" sz="2100" b="1" spc="-30" dirty="0">
                <a:latin typeface="Calibri" panose="020F0502020204030204" pitchFamily="34" charset="0"/>
              </a:rPr>
            </a:br>
            <a:r>
              <a:rPr lang="en-US" sz="2100" b="1" dirty="0">
                <a:latin typeface="Calibri" panose="020F0502020204030204" pitchFamily="34" charset="0"/>
              </a:rPr>
              <a:t>our AE support center by phone for information </a:t>
            </a:r>
          </a:p>
          <a:p>
            <a:pPr marL="285750" indent="-285750">
              <a:lnSpc>
                <a:spcPts val="2300"/>
              </a:lnSpc>
              <a:spcBef>
                <a:spcPts val="0"/>
              </a:spcBef>
              <a:spcAft>
                <a:spcPts val="500"/>
              </a:spcAft>
              <a:buSzPct val="105000"/>
            </a:pPr>
            <a:r>
              <a:rPr lang="en-US" sz="2100" dirty="0">
                <a:cs typeface="+mn-cs"/>
              </a:rPr>
              <a:t>Basic medical plan information</a:t>
            </a:r>
            <a:br>
              <a:rPr lang="en-US" sz="2100" dirty="0">
                <a:cs typeface="+mn-cs"/>
              </a:rPr>
            </a:br>
            <a:r>
              <a:rPr lang="en-US" sz="2100" dirty="0">
                <a:cs typeface="+mn-cs"/>
              </a:rPr>
              <a:t>(HSA vs. HRA vs. PPO plans)</a:t>
            </a:r>
          </a:p>
          <a:p>
            <a:pPr marL="285750" lvl="1" indent="-285750">
              <a:spcBef>
                <a:spcPts val="0"/>
              </a:spcBef>
              <a:spcAft>
                <a:spcPts val="800"/>
              </a:spcAft>
              <a:buSzPct val="105000"/>
              <a:buFont typeface="Arial" panose="020B0604020202020204" pitchFamily="34" charset="0"/>
              <a:buChar char="•"/>
            </a:pPr>
            <a:r>
              <a:rPr lang="en-US" sz="2100" dirty="0">
                <a:cs typeface="+mn-cs"/>
              </a:rPr>
              <a:t>Health account information</a:t>
            </a:r>
            <a:br>
              <a:rPr lang="en-US" sz="2100" dirty="0">
                <a:cs typeface="+mn-cs"/>
              </a:rPr>
            </a:br>
            <a:r>
              <a:rPr lang="en-US" sz="2100" dirty="0">
                <a:cs typeface="+mn-cs"/>
              </a:rPr>
              <a:t>(differences and limits)</a:t>
            </a:r>
          </a:p>
          <a:p>
            <a:pPr marL="285750" lvl="1" indent="-285750">
              <a:spcBef>
                <a:spcPts val="0"/>
              </a:spcBef>
              <a:spcAft>
                <a:spcPts val="800"/>
              </a:spcAft>
              <a:buSzPct val="105000"/>
              <a:buFont typeface="Arial" panose="020B0604020202020204" pitchFamily="34" charset="0"/>
              <a:buChar char="•"/>
            </a:pPr>
            <a:r>
              <a:rPr lang="en-US" sz="2100" dirty="0"/>
              <a:t>Drug pricing differences between plans</a:t>
            </a:r>
          </a:p>
          <a:p>
            <a:pPr marL="285750" lvl="1" indent="-285750">
              <a:spcBef>
                <a:spcPts val="0"/>
              </a:spcBef>
              <a:spcAft>
                <a:spcPts val="800"/>
              </a:spcAft>
              <a:buSzPct val="105000"/>
              <a:buFont typeface="Arial" panose="020B0604020202020204" pitchFamily="34" charset="0"/>
              <a:buChar char="•"/>
            </a:pPr>
            <a:endParaRPr lang="en-US" sz="2100" dirty="0">
              <a:cs typeface="+mn-cs"/>
            </a:endParaRPr>
          </a:p>
          <a:p>
            <a:pPr marL="0" lvl="1" indent="0">
              <a:spcBef>
                <a:spcPts val="0"/>
              </a:spcBef>
              <a:spcAft>
                <a:spcPts val="800"/>
              </a:spcAft>
              <a:buSzPct val="120000"/>
              <a:buNone/>
            </a:pPr>
            <a:endParaRPr lang="en-US" sz="2200" dirty="0">
              <a:ea typeface="+mn-ea"/>
              <a:cs typeface="+mn-cs"/>
            </a:endParaRPr>
          </a:p>
          <a:p>
            <a:pPr lvl="1"/>
            <a:endParaRPr lang="en-US" sz="1600" dirty="0">
              <a:latin typeface="Calibri" panose="020F0502020204030204" pitchFamily="34" charset="0"/>
            </a:endParaRPr>
          </a:p>
        </p:txBody>
      </p:sp>
      <p:sp>
        <p:nvSpPr>
          <p:cNvPr id="3" name="TextBox 2"/>
          <p:cNvSpPr txBox="1"/>
          <p:nvPr/>
        </p:nvSpPr>
        <p:spPr>
          <a:xfrm>
            <a:off x="457200" y="3717540"/>
            <a:ext cx="5181600" cy="851297"/>
          </a:xfrm>
          <a:prstGeom prst="roundRect">
            <a:avLst/>
          </a:prstGeom>
          <a:solidFill>
            <a:srgbClr val="0063A8"/>
          </a:solidFill>
          <a:ln>
            <a:noFill/>
          </a:ln>
          <a:effectLst>
            <a:outerShdw blurRad="50800" dist="38100" dir="2700000" algn="tl" rotWithShape="0">
              <a:prstClr val="black">
                <a:alpha val="40000"/>
              </a:prstClr>
            </a:outerShdw>
          </a:effectLst>
        </p:spPr>
        <p:txBody>
          <a:bodyPr wrap="square" tIns="91440" bIns="91440" rtlCol="0" anchor="ctr" anchorCtr="0">
            <a:spAutoFit/>
          </a:bodyPr>
          <a:lstStyle/>
          <a:p>
            <a:pPr algn="ctr"/>
            <a:r>
              <a:rPr lang="en-US" sz="1900" dirty="0">
                <a:solidFill>
                  <a:schemeClr val="bg1"/>
                </a:solidFill>
                <a:effectLst>
                  <a:outerShdw blurRad="38100" dist="38100" dir="2700000" algn="tl">
                    <a:srgbClr val="000000">
                      <a:alpha val="43137"/>
                    </a:srgbClr>
                  </a:outerShdw>
                </a:effectLst>
                <a:latin typeface="Calibri" panose="020F0502020204030204" pitchFamily="34" charset="0"/>
              </a:rPr>
              <a:t>AE Support: </a:t>
            </a:r>
            <a:r>
              <a:rPr lang="en-US" sz="1900" b="1" dirty="0">
                <a:solidFill>
                  <a:schemeClr val="bg1"/>
                </a:solidFill>
                <a:effectLst>
                  <a:outerShdw blurRad="38100" dist="38100" dir="2700000" algn="tl">
                    <a:srgbClr val="000000">
                      <a:alpha val="43137"/>
                    </a:srgbClr>
                  </a:outerShdw>
                </a:effectLst>
                <a:latin typeface="Calibri" panose="020F0502020204030204" pitchFamily="34" charset="0"/>
              </a:rPr>
              <a:t>1-844-688-1375</a:t>
            </a:r>
          </a:p>
          <a:p>
            <a:pPr algn="ctr"/>
            <a:r>
              <a:rPr lang="en-US" sz="1900" dirty="0">
                <a:solidFill>
                  <a:schemeClr val="bg1"/>
                </a:solidFill>
                <a:effectLst>
                  <a:outerShdw blurRad="38100" dist="38100" dir="2700000" algn="tl">
                    <a:srgbClr val="000000">
                      <a:alpha val="43137"/>
                    </a:srgbClr>
                  </a:outerShdw>
                </a:effectLst>
                <a:latin typeface="Calibri" panose="020F0502020204030204" pitchFamily="34" charset="0"/>
              </a:rPr>
              <a:t>Monday – Friday </a:t>
            </a:r>
            <a:r>
              <a:rPr lang="en-US" sz="1900" dirty="0">
                <a:solidFill>
                  <a:schemeClr val="bg1"/>
                </a:solidFill>
                <a:effectLst>
                  <a:outerShdw blurRad="38100" dist="38100" dir="2700000" algn="tl">
                    <a:srgbClr val="000000">
                      <a:alpha val="43137"/>
                    </a:srgbClr>
                  </a:outerShdw>
                </a:effectLst>
                <a:latin typeface="Calibri"/>
              </a:rPr>
              <a:t>⁄</a:t>
            </a:r>
            <a:r>
              <a:rPr lang="en-US" sz="1900" dirty="0">
                <a:solidFill>
                  <a:schemeClr val="bg1"/>
                </a:solidFill>
                <a:effectLst>
                  <a:outerShdw blurRad="38100" dist="38100" dir="2700000" algn="tl">
                    <a:srgbClr val="000000">
                      <a:alpha val="43137"/>
                    </a:srgbClr>
                  </a:outerShdw>
                </a:effectLst>
                <a:latin typeface="Calibri" panose="020F0502020204030204" pitchFamily="34" charset="0"/>
              </a:rPr>
              <a:t> 7a.m. – 7 p.m., Central time</a:t>
            </a:r>
          </a:p>
        </p:txBody>
      </p:sp>
      <p:pic>
        <p:nvPicPr>
          <p:cNvPr id="7" name="Picture 6">
            <a:extLst>
              <a:ext uri="{FF2B5EF4-FFF2-40B4-BE49-F238E27FC236}">
                <a16:creationId xmlns:a16="http://schemas.microsoft.com/office/drawing/2014/main" id="{A5338807-15FB-479C-8896-2887F4E388AF}"/>
              </a:ext>
            </a:extLst>
          </p:cNvPr>
          <p:cNvPicPr>
            <a:picLocks noChangeAspect="1"/>
          </p:cNvPicPr>
          <p:nvPr/>
        </p:nvPicPr>
        <p:blipFill rotWithShape="1">
          <a:blip r:embed="rId3"/>
          <a:srcRect l="36300"/>
          <a:stretch/>
        </p:blipFill>
        <p:spPr>
          <a:xfrm>
            <a:off x="5638800" y="971550"/>
            <a:ext cx="3476626" cy="3947791"/>
          </a:xfrm>
          <a:prstGeom prst="rect">
            <a:avLst/>
          </a:prstGeom>
        </p:spPr>
      </p:pic>
    </p:spTree>
    <p:extLst>
      <p:ext uri="{BB962C8B-B14F-4D97-AF65-F5344CB8AC3E}">
        <p14:creationId xmlns:p14="http://schemas.microsoft.com/office/powerpoint/2010/main" val="2968700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vert="horz" lIns="0" tIns="45720" rIns="91440" bIns="45720" rtlCol="0" anchor="t" anchorCtr="0">
            <a:normAutofit/>
          </a:bodyPr>
          <a:lstStyle/>
          <a:p>
            <a:r>
              <a:rPr lang="en-US" b="0" kern="1200" spc="-30" dirty="0">
                <a:latin typeface="+mj-lt"/>
                <a:ea typeface="+mj-ea"/>
                <a:cs typeface="+mj-cs"/>
              </a:rPr>
              <a:t>Rx Transition</a:t>
            </a:r>
          </a:p>
        </p:txBody>
      </p:sp>
      <p:sp>
        <p:nvSpPr>
          <p:cNvPr id="9" name="Content Placeholder 2"/>
          <p:cNvSpPr txBox="1">
            <a:spLocks/>
          </p:cNvSpPr>
          <p:nvPr/>
        </p:nvSpPr>
        <p:spPr>
          <a:xfrm>
            <a:off x="457200" y="1200150"/>
            <a:ext cx="4038600" cy="2545556"/>
          </a:xfrm>
          <a:prstGeom prst="rect">
            <a:avLst/>
          </a:prstGeom>
        </p:spPr>
        <p:txBody>
          <a:bodyPr vert="horz" lIns="0" tIns="45720" rIns="91440" bIns="45720" rtlCol="0">
            <a:normAutofit fontScale="77500" lnSpcReduction="20000"/>
          </a:bodyPr>
          <a:lstStyle>
            <a:lvl1pPr marL="342900" indent="-342900" algn="l" defTabSz="914400" rtl="0" eaLnBrk="1" latinLnBrk="0" hangingPunct="1">
              <a:spcBef>
                <a:spcPts val="576"/>
              </a:spcBef>
              <a:buClr>
                <a:srgbClr val="0063A8"/>
              </a:buClr>
              <a:buFont typeface="Arial" panose="020B0604020202020204" pitchFamily="34" charset="0"/>
              <a:buChar char="•"/>
              <a:defRPr sz="2800" kern="1200">
                <a:solidFill>
                  <a:schemeClr val="tx1"/>
                </a:solidFill>
                <a:latin typeface="+mn-lt"/>
                <a:ea typeface="+mn-ea"/>
                <a:cs typeface="+mn-cs"/>
              </a:defRPr>
            </a:lvl1pPr>
            <a:lvl2pPr marL="694944" indent="-347472" algn="l" defTabSz="914400" rtl="0" eaLnBrk="1" latinLnBrk="0" hangingPunct="1">
              <a:spcBef>
                <a:spcPct val="20000"/>
              </a:spcBef>
              <a:buClr>
                <a:srgbClr val="0063A8"/>
              </a:buClr>
              <a:buFont typeface="Arial" panose="020B0604020202020204" pitchFamily="34" charset="0"/>
              <a:buChar char="–"/>
              <a:defRPr sz="2000" kern="1200">
                <a:solidFill>
                  <a:schemeClr val="tx1"/>
                </a:solidFill>
                <a:latin typeface="+mn-lt"/>
                <a:ea typeface="+mn-ea"/>
                <a:cs typeface="+mn-cs"/>
              </a:defRPr>
            </a:lvl2pPr>
            <a:lvl3pPr marL="923544" indent="-228600" algn="l" defTabSz="914400" rtl="0" eaLnBrk="1" latinLnBrk="0" hangingPunct="1">
              <a:spcBef>
                <a:spcPct val="20000"/>
              </a:spcBef>
              <a:buClr>
                <a:srgbClr val="0063A8"/>
              </a:buClr>
              <a:buFont typeface="Wingdings" panose="05000000000000000000" pitchFamily="2" charset="2"/>
              <a:buChar char="§"/>
              <a:defRPr sz="1800" kern="1200">
                <a:solidFill>
                  <a:schemeClr val="tx1"/>
                </a:solidFill>
                <a:latin typeface="+mn-lt"/>
                <a:ea typeface="+mn-ea"/>
                <a:cs typeface="+mn-cs"/>
              </a:defRPr>
            </a:lvl3pPr>
            <a:lvl4pPr marL="1152144" indent="-228600" algn="l" defTabSz="914400" rtl="0" eaLnBrk="1" latinLnBrk="0" hangingPunct="1">
              <a:spcBef>
                <a:spcPts val="384"/>
              </a:spcBef>
              <a:buClr>
                <a:srgbClr val="0063A8"/>
              </a:buClr>
              <a:buSzPct val="75000"/>
              <a:buFont typeface="Wingdings" panose="05000000000000000000" pitchFamily="2" charset="2"/>
              <a:buChar char="v"/>
              <a:defRPr sz="1600" kern="1200">
                <a:solidFill>
                  <a:srgbClr val="0063A8"/>
                </a:solidFill>
                <a:latin typeface="+mn-lt"/>
                <a:ea typeface="+mn-ea"/>
                <a:cs typeface="+mn-cs"/>
              </a:defRPr>
            </a:lvl4pPr>
            <a:lvl5pPr marL="1380744" indent="-228600" algn="l" defTabSz="914400" rtl="0" eaLnBrk="1" latinLnBrk="0" hangingPunct="1">
              <a:spcBef>
                <a:spcPts val="384"/>
              </a:spcBef>
              <a:buClr>
                <a:srgbClr val="0063A8"/>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7338" indent="-287338">
              <a:lnSpc>
                <a:spcPct val="90000"/>
              </a:lnSpc>
              <a:spcBef>
                <a:spcPts val="0"/>
              </a:spcBef>
              <a:spcAft>
                <a:spcPts val="800"/>
              </a:spcAft>
              <a:buSzPct val="105000"/>
            </a:pPr>
            <a:r>
              <a:rPr lang="en-US" sz="2400" dirty="0"/>
              <a:t>Review formulary to see if your medications are listed</a:t>
            </a:r>
          </a:p>
          <a:p>
            <a:pPr marL="287338" indent="-287338">
              <a:lnSpc>
                <a:spcPct val="90000"/>
              </a:lnSpc>
              <a:spcBef>
                <a:spcPts val="0"/>
              </a:spcBef>
              <a:spcAft>
                <a:spcPts val="800"/>
              </a:spcAft>
              <a:buSzPct val="105000"/>
            </a:pPr>
            <a:r>
              <a:rPr lang="en-US" sz="2400" dirty="0"/>
              <a:t>Speak to your doctor about generic alternatives</a:t>
            </a:r>
          </a:p>
          <a:p>
            <a:pPr marL="287338" indent="-287338">
              <a:lnSpc>
                <a:spcPct val="90000"/>
              </a:lnSpc>
              <a:spcBef>
                <a:spcPts val="0"/>
              </a:spcBef>
              <a:spcAft>
                <a:spcPts val="800"/>
              </a:spcAft>
              <a:buSzPct val="105000"/>
            </a:pPr>
            <a:r>
              <a:rPr lang="en-US" sz="2400" dirty="0"/>
              <a:t>During AE, price medications online to determine how each play will pay</a:t>
            </a:r>
          </a:p>
          <a:p>
            <a:pPr marL="287338" indent="-287338">
              <a:lnSpc>
                <a:spcPct val="90000"/>
              </a:lnSpc>
              <a:spcBef>
                <a:spcPts val="0"/>
              </a:spcBef>
              <a:spcAft>
                <a:spcPts val="800"/>
              </a:spcAft>
              <a:buSzPct val="105000"/>
            </a:pPr>
            <a:r>
              <a:rPr lang="en-US" sz="2400" dirty="0"/>
              <a:t>Get maintenance medication refills in December, if possible</a:t>
            </a:r>
          </a:p>
          <a:p>
            <a:pPr marL="0" indent="0">
              <a:lnSpc>
                <a:spcPct val="90000"/>
              </a:lnSpc>
              <a:spcBef>
                <a:spcPts val="0"/>
              </a:spcBef>
              <a:spcAft>
                <a:spcPts val="800"/>
              </a:spcAft>
              <a:buSzPct val="105000"/>
              <a:buNone/>
            </a:pPr>
            <a:br>
              <a:rPr lang="en-US" sz="1500" spc="-30" dirty="0"/>
            </a:br>
            <a:endParaRPr lang="en-US" sz="1500" dirty="0"/>
          </a:p>
        </p:txBody>
      </p:sp>
      <p:pic>
        <p:nvPicPr>
          <p:cNvPr id="4" name="Picture 3">
            <a:extLst>
              <a:ext uri="{FF2B5EF4-FFF2-40B4-BE49-F238E27FC236}">
                <a16:creationId xmlns:a16="http://schemas.microsoft.com/office/drawing/2014/main" id="{2C4A277F-D097-4536-AA75-34C315584A9D}"/>
              </a:ext>
            </a:extLst>
          </p:cNvPr>
          <p:cNvPicPr>
            <a:picLocks noChangeAspect="1"/>
          </p:cNvPicPr>
          <p:nvPr/>
        </p:nvPicPr>
        <p:blipFill>
          <a:blip r:embed="rId3"/>
          <a:stretch>
            <a:fillRect/>
          </a:stretch>
        </p:blipFill>
        <p:spPr>
          <a:xfrm>
            <a:off x="4724327" y="1200150"/>
            <a:ext cx="3886345" cy="2545556"/>
          </a:xfrm>
          <a:prstGeom prst="rect">
            <a:avLst/>
          </a:prstGeom>
          <a:noFill/>
        </p:spPr>
      </p:pic>
    </p:spTree>
    <p:extLst>
      <p:ext uri="{BB962C8B-B14F-4D97-AF65-F5344CB8AC3E}">
        <p14:creationId xmlns:p14="http://schemas.microsoft.com/office/powerpoint/2010/main" val="278278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a:cxnSpLocks/>
          </p:cNvCxnSpPr>
          <p:nvPr/>
        </p:nvCxnSpPr>
        <p:spPr>
          <a:xfrm flipH="1">
            <a:off x="7703081" y="1428750"/>
            <a:ext cx="1131" cy="3031660"/>
          </a:xfrm>
          <a:prstGeom prst="line">
            <a:avLst/>
          </a:prstGeom>
          <a:ln w="12700">
            <a:solidFill>
              <a:schemeClr val="tx1">
                <a:lumMod val="65000"/>
                <a:lumOff val="35000"/>
              </a:schemeClr>
            </a:solidFill>
            <a:headEnd type="diamond" w="med" len="med"/>
            <a:tailEnd type="diamond"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5943600" y="1494810"/>
            <a:ext cx="6901" cy="2981938"/>
          </a:xfrm>
          <a:prstGeom prst="line">
            <a:avLst/>
          </a:prstGeom>
          <a:ln w="12700">
            <a:solidFill>
              <a:schemeClr val="tx1">
                <a:lumMod val="65000"/>
                <a:lumOff val="35000"/>
              </a:schemeClr>
            </a:solidFill>
            <a:headEnd type="diamond" w="med" len="med"/>
            <a:tailEnd type="diamond"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1903485" y="1543605"/>
            <a:ext cx="1" cy="2933143"/>
          </a:xfrm>
          <a:prstGeom prst="line">
            <a:avLst/>
          </a:prstGeom>
          <a:ln w="12700">
            <a:solidFill>
              <a:schemeClr val="tx1">
                <a:lumMod val="65000"/>
                <a:lumOff val="35000"/>
              </a:schemeClr>
            </a:solidFill>
            <a:headEnd type="diamond" w="med" len="med"/>
            <a:tailEnd type="diamond"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41142"/>
            <a:ext cx="8229600" cy="640080"/>
          </a:xfrm>
        </p:spPr>
        <p:txBody>
          <a:bodyPr/>
          <a:lstStyle/>
          <a:p>
            <a:r>
              <a:rPr lang="en-US" dirty="0"/>
              <a:t>Timeline</a:t>
            </a:r>
          </a:p>
        </p:txBody>
      </p:sp>
      <p:cxnSp>
        <p:nvCxnSpPr>
          <p:cNvPr id="23" name="Straight Connector 22"/>
          <p:cNvCxnSpPr>
            <a:cxnSpLocks/>
          </p:cNvCxnSpPr>
          <p:nvPr/>
        </p:nvCxnSpPr>
        <p:spPr>
          <a:xfrm flipH="1">
            <a:off x="287064" y="1504950"/>
            <a:ext cx="21772" cy="2971798"/>
          </a:xfrm>
          <a:prstGeom prst="line">
            <a:avLst/>
          </a:prstGeom>
          <a:ln w="12700">
            <a:solidFill>
              <a:schemeClr val="tx1">
                <a:lumMod val="65000"/>
                <a:lumOff val="35000"/>
              </a:schemeClr>
            </a:solidFill>
            <a:headEnd type="diamond" w="med" len="med"/>
            <a:tailEnd type="diamond"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4476748"/>
            <a:ext cx="832104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42875" y="4324350"/>
            <a:ext cx="304800" cy="304800"/>
          </a:xfrm>
          <a:prstGeom prst="ellipse">
            <a:avLst/>
          </a:prstGeom>
          <a:solidFill>
            <a:srgbClr val="0063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5400000">
            <a:off x="8614419" y="4328169"/>
            <a:ext cx="337479" cy="264483"/>
          </a:xfrm>
          <a:prstGeom prst="triangle">
            <a:avLst/>
          </a:prstGeom>
          <a:solidFill>
            <a:srgbClr val="0063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759134" y="4324350"/>
            <a:ext cx="304800" cy="304800"/>
          </a:xfrm>
          <a:prstGeom prst="ellipse">
            <a:avLst/>
          </a:prstGeom>
          <a:solidFill>
            <a:srgbClr val="0063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145258" y="1494810"/>
            <a:ext cx="3874542" cy="2523768"/>
          </a:xfrm>
          <a:prstGeom prst="rect">
            <a:avLst/>
          </a:prstGeom>
        </p:spPr>
        <p:txBody>
          <a:bodyPr wrap="square">
            <a:spAutoFit/>
          </a:bodyPr>
          <a:lstStyle/>
          <a:p>
            <a:pPr>
              <a:spcAft>
                <a:spcPts val="600"/>
              </a:spcAft>
            </a:pPr>
            <a:r>
              <a:rPr lang="en-US" sz="1400" b="1" dirty="0">
                <a:solidFill>
                  <a:srgbClr val="0063A8"/>
                </a:solidFill>
              </a:rPr>
              <a:t>Fall 2021</a:t>
            </a:r>
            <a:endParaRPr lang="en-US" sz="1500" b="1" dirty="0">
              <a:solidFill>
                <a:srgbClr val="0063A8"/>
              </a:solidFill>
            </a:endParaRPr>
          </a:p>
          <a:p>
            <a:pPr marL="114300" indent="-114300">
              <a:spcAft>
                <a:spcPts val="600"/>
              </a:spcAft>
              <a:buFont typeface="Arial" panose="020B0604020202020204" pitchFamily="34" charset="0"/>
              <a:buChar char="•"/>
            </a:pPr>
            <a:r>
              <a:rPr lang="en-US" sz="1300" dirty="0"/>
              <a:t>Decision support  (ALEX) available to participants</a:t>
            </a:r>
          </a:p>
          <a:p>
            <a:pPr marL="114300" indent="-114300">
              <a:spcAft>
                <a:spcPts val="600"/>
              </a:spcAft>
              <a:buFont typeface="Arial" panose="020B0604020202020204" pitchFamily="34" charset="0"/>
              <a:buChar char="•"/>
            </a:pPr>
            <a:r>
              <a:rPr lang="en-US" sz="1300" dirty="0"/>
              <a:t>Participant workshops</a:t>
            </a:r>
          </a:p>
          <a:p>
            <a:pPr marL="114300" indent="-114300">
              <a:spcAft>
                <a:spcPts val="600"/>
              </a:spcAft>
              <a:buFont typeface="Arial" panose="020B0604020202020204" pitchFamily="34" charset="0"/>
              <a:buChar char="•"/>
            </a:pPr>
            <a:r>
              <a:rPr lang="en-US" sz="1300" dirty="0"/>
              <a:t>AE communications</a:t>
            </a:r>
          </a:p>
          <a:p>
            <a:pPr marL="114300" indent="-114300">
              <a:spcAft>
                <a:spcPts val="600"/>
              </a:spcAft>
              <a:buFont typeface="Arial" panose="020B0604020202020204" pitchFamily="34" charset="0"/>
              <a:buChar char="•"/>
            </a:pPr>
            <a:r>
              <a:rPr lang="en-US" sz="1300" dirty="0"/>
              <a:t>Webinars</a:t>
            </a:r>
          </a:p>
          <a:p>
            <a:pPr marL="571500" lvl="1" indent="-114300">
              <a:spcAft>
                <a:spcPts val="600"/>
              </a:spcAft>
              <a:buFont typeface="Arial" panose="020B0604020202020204" pitchFamily="34" charset="0"/>
              <a:buChar char="•"/>
            </a:pPr>
            <a:r>
              <a:rPr lang="en-US" sz="1300" dirty="0"/>
              <a:t>Choosing your plan</a:t>
            </a:r>
          </a:p>
          <a:p>
            <a:pPr marL="571500" lvl="1" indent="-114300">
              <a:spcAft>
                <a:spcPts val="600"/>
              </a:spcAft>
              <a:buFont typeface="Arial" panose="020B0604020202020204" pitchFamily="34" charset="0"/>
              <a:buChar char="•"/>
            </a:pPr>
            <a:r>
              <a:rPr lang="en-US" sz="1300" dirty="0"/>
              <a:t>Plan comparisons</a:t>
            </a:r>
          </a:p>
          <a:p>
            <a:pPr marL="571500" lvl="1" indent="-114300">
              <a:spcAft>
                <a:spcPts val="600"/>
              </a:spcAft>
              <a:buFont typeface="Arial" panose="020B0604020202020204" pitchFamily="34" charset="0"/>
              <a:buChar char="•"/>
            </a:pPr>
            <a:r>
              <a:rPr lang="en-US" sz="1300" dirty="0"/>
              <a:t>Finding a doctor</a:t>
            </a:r>
          </a:p>
          <a:p>
            <a:pPr marL="571500" lvl="1" indent="-114300">
              <a:spcAft>
                <a:spcPts val="600"/>
              </a:spcAft>
              <a:buFont typeface="Arial" panose="020B0604020202020204" pitchFamily="34" charset="0"/>
              <a:buChar char="•"/>
            </a:pPr>
            <a:r>
              <a:rPr lang="en-US" sz="1300" dirty="0"/>
              <a:t>Prescription transition</a:t>
            </a:r>
          </a:p>
        </p:txBody>
      </p:sp>
      <p:sp>
        <p:nvSpPr>
          <p:cNvPr id="40" name="Oval 39"/>
          <p:cNvSpPr/>
          <p:nvPr/>
        </p:nvSpPr>
        <p:spPr>
          <a:xfrm>
            <a:off x="5791200" y="4324350"/>
            <a:ext cx="304800" cy="304800"/>
          </a:xfrm>
          <a:prstGeom prst="ellipse">
            <a:avLst/>
          </a:prstGeom>
          <a:solidFill>
            <a:srgbClr val="0063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096000" y="1494785"/>
            <a:ext cx="1366199" cy="1838965"/>
          </a:xfrm>
          <a:prstGeom prst="rect">
            <a:avLst/>
          </a:prstGeom>
        </p:spPr>
        <p:txBody>
          <a:bodyPr wrap="square">
            <a:spAutoFit/>
          </a:bodyPr>
          <a:lstStyle/>
          <a:p>
            <a:pPr>
              <a:spcAft>
                <a:spcPts val="600"/>
              </a:spcAft>
            </a:pPr>
            <a:r>
              <a:rPr lang="en-US" sz="1400" b="1" dirty="0">
                <a:solidFill>
                  <a:srgbClr val="0063A8"/>
                </a:solidFill>
              </a:rPr>
              <a:t>November 2021</a:t>
            </a:r>
            <a:endParaRPr lang="en-US" sz="1500" b="1" dirty="0">
              <a:solidFill>
                <a:srgbClr val="0063A8"/>
              </a:solidFill>
            </a:endParaRPr>
          </a:p>
          <a:p>
            <a:pPr marL="114300" indent="-114300">
              <a:spcAft>
                <a:spcPts val="600"/>
              </a:spcAft>
              <a:buFont typeface="Arial" panose="020B0604020202020204" pitchFamily="34" charset="0"/>
              <a:buChar char="•"/>
            </a:pPr>
            <a:r>
              <a:rPr lang="en-US" sz="1300" dirty="0"/>
              <a:t>Annual Election—participants choose medical, dental, and vision plans</a:t>
            </a:r>
          </a:p>
        </p:txBody>
      </p:sp>
      <p:sp>
        <p:nvSpPr>
          <p:cNvPr id="45" name="Rectangle 44"/>
          <p:cNvSpPr/>
          <p:nvPr/>
        </p:nvSpPr>
        <p:spPr>
          <a:xfrm>
            <a:off x="7721224" y="1469180"/>
            <a:ext cx="1509074" cy="815608"/>
          </a:xfrm>
          <a:prstGeom prst="rect">
            <a:avLst/>
          </a:prstGeom>
        </p:spPr>
        <p:txBody>
          <a:bodyPr wrap="square">
            <a:spAutoFit/>
          </a:bodyPr>
          <a:lstStyle/>
          <a:p>
            <a:pPr>
              <a:spcAft>
                <a:spcPts val="600"/>
              </a:spcAft>
            </a:pPr>
            <a:r>
              <a:rPr lang="en-US" sz="1400" b="1" dirty="0">
                <a:solidFill>
                  <a:srgbClr val="0063A8"/>
                </a:solidFill>
              </a:rPr>
              <a:t>January 2022</a:t>
            </a:r>
            <a:r>
              <a:rPr lang="en-US" sz="1500" b="1" dirty="0">
                <a:solidFill>
                  <a:srgbClr val="0063A8"/>
                </a:solidFill>
              </a:rPr>
              <a:t> </a:t>
            </a:r>
          </a:p>
          <a:p>
            <a:pPr marL="114300" indent="-114300">
              <a:spcAft>
                <a:spcPts val="600"/>
              </a:spcAft>
              <a:buFont typeface="Arial" panose="020B0604020202020204" pitchFamily="34" charset="0"/>
              <a:buChar char="•"/>
            </a:pPr>
            <a:r>
              <a:rPr lang="en-US" sz="1300" dirty="0"/>
              <a:t>New benefits</a:t>
            </a:r>
            <a:br>
              <a:rPr lang="en-US" sz="1300" dirty="0"/>
            </a:br>
            <a:r>
              <a:rPr lang="en-US" sz="1300" dirty="0"/>
              <a:t>go live</a:t>
            </a:r>
          </a:p>
        </p:txBody>
      </p:sp>
      <p:sp>
        <p:nvSpPr>
          <p:cNvPr id="31" name="Oval 30"/>
          <p:cNvSpPr/>
          <p:nvPr/>
        </p:nvSpPr>
        <p:spPr>
          <a:xfrm>
            <a:off x="7551810" y="4324350"/>
            <a:ext cx="304800" cy="304800"/>
          </a:xfrm>
          <a:prstGeom prst="ellipse">
            <a:avLst/>
          </a:prstGeom>
          <a:solidFill>
            <a:srgbClr val="0063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C759F7E-8A23-4699-B607-AAF73999DAFE}"/>
              </a:ext>
            </a:extLst>
          </p:cNvPr>
          <p:cNvSpPr/>
          <p:nvPr/>
        </p:nvSpPr>
        <p:spPr>
          <a:xfrm>
            <a:off x="399300" y="1494785"/>
            <a:ext cx="1512234" cy="1184940"/>
          </a:xfrm>
          <a:prstGeom prst="rect">
            <a:avLst/>
          </a:prstGeom>
        </p:spPr>
        <p:txBody>
          <a:bodyPr wrap="square">
            <a:spAutoFit/>
          </a:bodyPr>
          <a:lstStyle/>
          <a:p>
            <a:pPr>
              <a:spcAft>
                <a:spcPts val="600"/>
              </a:spcAft>
            </a:pPr>
            <a:r>
              <a:rPr lang="en-US" sz="1400" b="1" dirty="0">
                <a:solidFill>
                  <a:srgbClr val="0063A8"/>
                </a:solidFill>
              </a:rPr>
              <a:t>Summer 2021</a:t>
            </a:r>
          </a:p>
          <a:p>
            <a:pPr marL="114300" indent="-114300">
              <a:spcAft>
                <a:spcPts val="600"/>
              </a:spcAft>
              <a:buFont typeface="Arial" panose="020B0604020202020204" pitchFamily="34" charset="0"/>
              <a:buChar char="•"/>
            </a:pPr>
            <a:r>
              <a:rPr lang="en-US" sz="1300" dirty="0" err="1"/>
              <a:t>Wespath</a:t>
            </a:r>
            <a:r>
              <a:rPr lang="en-US" sz="1300" dirty="0"/>
              <a:t> direct participant communications begin</a:t>
            </a:r>
          </a:p>
        </p:txBody>
      </p:sp>
    </p:spTree>
    <p:extLst>
      <p:ext uri="{BB962C8B-B14F-4D97-AF65-F5344CB8AC3E}">
        <p14:creationId xmlns:p14="http://schemas.microsoft.com/office/powerpoint/2010/main" val="278895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8229600" cy="640080"/>
          </a:xfrm>
        </p:spPr>
        <p:txBody>
          <a:bodyPr>
            <a:normAutofit/>
          </a:bodyPr>
          <a:lstStyle/>
          <a:p>
            <a:r>
              <a:rPr lang="en-US" spc="-30" dirty="0"/>
              <a:t>Benefits to Participants and Families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7"/>
          <a:stretch/>
        </p:blipFill>
        <p:spPr>
          <a:xfrm>
            <a:off x="4766932" y="996355"/>
            <a:ext cx="4374889" cy="3895344"/>
          </a:xfrm>
          <a:prstGeom prst="rect">
            <a:avLst/>
          </a:prstGeom>
        </p:spPr>
      </p:pic>
      <p:sp>
        <p:nvSpPr>
          <p:cNvPr id="9" name="Content Placeholder 2"/>
          <p:cNvSpPr txBox="1">
            <a:spLocks/>
          </p:cNvSpPr>
          <p:nvPr/>
        </p:nvSpPr>
        <p:spPr>
          <a:xfrm>
            <a:off x="478466" y="1428750"/>
            <a:ext cx="5638800" cy="3168487"/>
          </a:xfrm>
          <a:prstGeom prst="rect">
            <a:avLst/>
          </a:prstGeom>
        </p:spPr>
        <p:txBody>
          <a:bodyPr vert="horz" lIns="0" tIns="45720" rIns="91440" bIns="45720" rtlCol="0">
            <a:normAutofit/>
          </a:bodyPr>
          <a:lstStyle>
            <a:lvl1pPr marL="342900" indent="-342900" algn="l" defTabSz="914400" rtl="0" eaLnBrk="1" latinLnBrk="0" hangingPunct="1">
              <a:spcBef>
                <a:spcPts val="576"/>
              </a:spcBef>
              <a:buClr>
                <a:srgbClr val="0063A8"/>
              </a:buClr>
              <a:buFont typeface="Arial" panose="020B0604020202020204" pitchFamily="34" charset="0"/>
              <a:buChar char="•"/>
              <a:defRPr sz="2800" kern="1200">
                <a:solidFill>
                  <a:schemeClr val="tx1"/>
                </a:solidFill>
                <a:latin typeface="+mn-lt"/>
                <a:ea typeface="+mn-ea"/>
                <a:cs typeface="+mn-cs"/>
              </a:defRPr>
            </a:lvl1pPr>
            <a:lvl2pPr marL="694944" indent="-347472" algn="l" defTabSz="914400" rtl="0" eaLnBrk="1" latinLnBrk="0" hangingPunct="1">
              <a:spcBef>
                <a:spcPct val="20000"/>
              </a:spcBef>
              <a:buClr>
                <a:srgbClr val="0063A8"/>
              </a:buClr>
              <a:buFont typeface="Arial" panose="020B0604020202020204" pitchFamily="34" charset="0"/>
              <a:buChar char="–"/>
              <a:defRPr sz="2000" kern="1200">
                <a:solidFill>
                  <a:schemeClr val="tx1"/>
                </a:solidFill>
                <a:latin typeface="+mn-lt"/>
                <a:ea typeface="+mn-ea"/>
                <a:cs typeface="+mn-cs"/>
              </a:defRPr>
            </a:lvl2pPr>
            <a:lvl3pPr marL="923544" indent="-228600" algn="l" defTabSz="914400" rtl="0" eaLnBrk="1" latinLnBrk="0" hangingPunct="1">
              <a:spcBef>
                <a:spcPct val="20000"/>
              </a:spcBef>
              <a:buClr>
                <a:srgbClr val="0063A8"/>
              </a:buClr>
              <a:buFont typeface="Wingdings" panose="05000000000000000000" pitchFamily="2" charset="2"/>
              <a:buChar char="§"/>
              <a:defRPr sz="1800" kern="1200">
                <a:solidFill>
                  <a:schemeClr val="tx1"/>
                </a:solidFill>
                <a:latin typeface="+mn-lt"/>
                <a:ea typeface="+mn-ea"/>
                <a:cs typeface="+mn-cs"/>
              </a:defRPr>
            </a:lvl3pPr>
            <a:lvl4pPr marL="1152144" indent="-228600" algn="l" defTabSz="914400" rtl="0" eaLnBrk="1" latinLnBrk="0" hangingPunct="1">
              <a:spcBef>
                <a:spcPts val="384"/>
              </a:spcBef>
              <a:buClr>
                <a:srgbClr val="0063A8"/>
              </a:buClr>
              <a:buSzPct val="75000"/>
              <a:buFont typeface="Wingdings" panose="05000000000000000000" pitchFamily="2" charset="2"/>
              <a:buChar char="v"/>
              <a:defRPr sz="1600" kern="1200">
                <a:solidFill>
                  <a:srgbClr val="0063A8"/>
                </a:solidFill>
                <a:latin typeface="+mn-lt"/>
                <a:ea typeface="+mn-ea"/>
                <a:cs typeface="+mn-cs"/>
              </a:defRPr>
            </a:lvl4pPr>
            <a:lvl5pPr marL="1380744" indent="-228600" algn="l" defTabSz="914400" rtl="0" eaLnBrk="1" latinLnBrk="0" hangingPunct="1">
              <a:spcBef>
                <a:spcPts val="384"/>
              </a:spcBef>
              <a:buClr>
                <a:srgbClr val="0063A8"/>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7338" indent="-287338">
              <a:spcBef>
                <a:spcPts val="0"/>
              </a:spcBef>
              <a:spcAft>
                <a:spcPts val="800"/>
              </a:spcAft>
              <a:buSzPct val="105000"/>
            </a:pPr>
            <a:r>
              <a:rPr lang="en-US" sz="2150" dirty="0"/>
              <a:t>Broad coverage for medical, pharmacy, </a:t>
            </a:r>
            <a:br>
              <a:rPr lang="en-US" sz="2150" dirty="0"/>
            </a:br>
            <a:r>
              <a:rPr lang="en-US" sz="2150" dirty="0"/>
              <a:t>behavioral health, vision and dental </a:t>
            </a:r>
          </a:p>
          <a:p>
            <a:pPr marL="287338" indent="-287338">
              <a:spcBef>
                <a:spcPts val="0"/>
              </a:spcBef>
              <a:spcAft>
                <a:spcPts val="800"/>
              </a:spcAft>
              <a:buSzPct val="105000"/>
            </a:pPr>
            <a:r>
              <a:rPr lang="en-US" sz="2150" spc="-30" dirty="0"/>
              <a:t>Comprehensive well-being programs</a:t>
            </a:r>
            <a:br>
              <a:rPr lang="en-US" sz="2150" spc="-30" dirty="0"/>
            </a:br>
            <a:r>
              <a:rPr lang="en-US" sz="2150" dirty="0"/>
              <a:t>and incentives</a:t>
            </a:r>
          </a:p>
          <a:p>
            <a:pPr marL="287338" indent="-287338">
              <a:spcBef>
                <a:spcPts val="0"/>
              </a:spcBef>
              <a:spcAft>
                <a:spcPts val="800"/>
              </a:spcAft>
              <a:buSzPct val="105000"/>
            </a:pPr>
            <a:r>
              <a:rPr lang="en-US" sz="2150" spc="-30" dirty="0"/>
              <a:t>Tax-advantaged reimbursement accounts </a:t>
            </a:r>
          </a:p>
          <a:p>
            <a:pPr marL="287338" indent="-287338">
              <a:spcBef>
                <a:spcPts val="0"/>
              </a:spcBef>
              <a:spcAft>
                <a:spcPts val="800"/>
              </a:spcAft>
              <a:buSzPct val="105000"/>
            </a:pPr>
            <a:r>
              <a:rPr lang="en-US" sz="2150" spc="-30" dirty="0"/>
              <a:t>Dedicated </a:t>
            </a:r>
            <a:r>
              <a:rPr lang="en-US" sz="2150" spc="-30" dirty="0" err="1"/>
              <a:t>Wespath</a:t>
            </a:r>
            <a:r>
              <a:rPr lang="en-US" sz="2150" spc="-30" dirty="0"/>
              <a:t> customer service support</a:t>
            </a:r>
          </a:p>
          <a:p>
            <a:pPr marL="287338" indent="-287338">
              <a:spcBef>
                <a:spcPts val="0"/>
              </a:spcBef>
              <a:spcAft>
                <a:spcPts val="800"/>
              </a:spcAft>
              <a:buSzPct val="105000"/>
            </a:pPr>
            <a:r>
              <a:rPr lang="en-US" sz="2150" spc="-30" dirty="0"/>
              <a:t>Tools and programs to support consumerism </a:t>
            </a:r>
            <a:br>
              <a:rPr lang="en-US" sz="2150" spc="-30" dirty="0"/>
            </a:br>
            <a:r>
              <a:rPr lang="en-US" sz="2150" dirty="0"/>
              <a:t>(e.g., telemedicine)</a:t>
            </a:r>
          </a:p>
        </p:txBody>
      </p:sp>
    </p:spTree>
    <p:extLst>
      <p:ext uri="{BB962C8B-B14F-4D97-AF65-F5344CB8AC3E}">
        <p14:creationId xmlns:p14="http://schemas.microsoft.com/office/powerpoint/2010/main" val="1751317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598" y="1776523"/>
            <a:ext cx="4800602" cy="1371600"/>
          </a:xfrm>
          <a:prstGeom prst="rect">
            <a:avLst/>
          </a:prstGeom>
        </p:spPr>
      </p:pic>
    </p:spTree>
    <p:extLst>
      <p:ext uri="{BB962C8B-B14F-4D97-AF65-F5344CB8AC3E}">
        <p14:creationId xmlns:p14="http://schemas.microsoft.com/office/powerpoint/2010/main" val="386790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52"/>
            <a:ext cx="8229600" cy="640080"/>
          </a:xfrm>
        </p:spPr>
        <p:txBody>
          <a:bodyPr/>
          <a:lstStyle/>
          <a:p>
            <a:r>
              <a:rPr lang="en-US" dirty="0"/>
              <a:t>Helping Individuals Choose</a:t>
            </a:r>
          </a:p>
        </p:txBody>
      </p:sp>
      <p:sp>
        <p:nvSpPr>
          <p:cNvPr id="17" name="Rounded Rectangular Callout 16"/>
          <p:cNvSpPr/>
          <p:nvPr/>
        </p:nvSpPr>
        <p:spPr>
          <a:xfrm>
            <a:off x="3695701" y="1323975"/>
            <a:ext cx="4571999" cy="2194560"/>
          </a:xfrm>
          <a:prstGeom prst="wedgeRoundRectCallout">
            <a:avLst>
              <a:gd name="adj1" fmla="val -65021"/>
              <a:gd name="adj2" fmla="val 25798"/>
              <a:gd name="adj3" fmla="val 16667"/>
            </a:avLst>
          </a:prstGeom>
          <a:solidFill>
            <a:schemeClr val="accent2">
              <a:lumMod val="20000"/>
              <a:lumOff val="80000"/>
            </a:schemeClr>
          </a:solidFill>
          <a:ln w="3175">
            <a:solidFill>
              <a:srgbClr val="6A5A7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00120" y="1459007"/>
            <a:ext cx="4367580" cy="1977464"/>
          </a:xfrm>
          <a:prstGeom prst="rect">
            <a:avLst/>
          </a:prstGeom>
          <a:noFill/>
        </p:spPr>
        <p:txBody>
          <a:bodyPr wrap="square" rtlCol="0">
            <a:spAutoFit/>
          </a:bodyPr>
          <a:lstStyle/>
          <a:p>
            <a:pPr marL="285750" indent="-285750">
              <a:spcAft>
                <a:spcPts val="500"/>
              </a:spcAft>
              <a:buFont typeface="Calibri" panose="020F0502020204030204" pitchFamily="34" charset="0"/>
              <a:buChar char="•"/>
            </a:pPr>
            <a:r>
              <a:rPr lang="en-US" sz="2200" dirty="0">
                <a:latin typeface="Calibri" panose="020F0502020204030204" pitchFamily="34" charset="0"/>
                <a:cs typeface="Calibri" panose="020F0502020204030204" pitchFamily="34" charset="0"/>
              </a:rPr>
              <a:t>How many people am I covering?</a:t>
            </a:r>
          </a:p>
          <a:p>
            <a:pPr marL="285750" indent="-285750">
              <a:spcAft>
                <a:spcPts val="500"/>
              </a:spcAft>
              <a:buFont typeface="Calibri" panose="020F0502020204030204" pitchFamily="34" charset="0"/>
              <a:buChar char="•"/>
            </a:pPr>
            <a:r>
              <a:rPr lang="en-US" sz="2200" dirty="0">
                <a:latin typeface="Calibri" panose="020F0502020204030204" pitchFamily="34" charset="0"/>
                <a:cs typeface="Calibri" panose="020F0502020204030204" pitchFamily="34" charset="0"/>
              </a:rPr>
              <a:t>How much service will we use?</a:t>
            </a:r>
          </a:p>
          <a:p>
            <a:pPr marL="285750" indent="-285750">
              <a:spcAft>
                <a:spcPts val="500"/>
              </a:spcAft>
              <a:buFont typeface="Calibri" panose="020F0502020204030204" pitchFamily="34" charset="0"/>
              <a:buChar char="•"/>
            </a:pPr>
            <a:r>
              <a:rPr lang="en-US" sz="2200" dirty="0">
                <a:latin typeface="Calibri" panose="020F0502020204030204" pitchFamily="34" charset="0"/>
                <a:cs typeface="Calibri" panose="020F0502020204030204" pitchFamily="34" charset="0"/>
              </a:rPr>
              <a:t>How comfortable am I with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large expenses?</a:t>
            </a:r>
          </a:p>
          <a:p>
            <a:pPr marL="285750" indent="-285750">
              <a:spcAft>
                <a:spcPts val="500"/>
              </a:spcAft>
              <a:buFont typeface="Calibri" panose="020F0502020204030204" pitchFamily="34" charset="0"/>
              <a:buChar char="•"/>
            </a:pPr>
            <a:r>
              <a:rPr lang="en-US" sz="2200" dirty="0">
                <a:latin typeface="Calibri" panose="020F0502020204030204" pitchFamily="34" charset="0"/>
                <a:cs typeface="Calibri" panose="020F0502020204030204" pitchFamily="34" charset="0"/>
              </a:rPr>
              <a:t>How close am I to Medicare</a:t>
            </a:r>
            <a:r>
              <a:rPr lang="en-US" sz="2200" b="0" dirty="0">
                <a:latin typeface="Calibri" panose="020F0502020204030204" pitchFamily="34" charset="0"/>
                <a:cs typeface="Calibri" panose="020F0502020204030204" pitchFamily="34" charset="0"/>
              </a:rPr>
              <a:t>?</a:t>
            </a:r>
          </a:p>
        </p:txBody>
      </p:sp>
      <p:sp>
        <p:nvSpPr>
          <p:cNvPr id="19" name="TextBox 18"/>
          <p:cNvSpPr txBox="1"/>
          <p:nvPr/>
        </p:nvSpPr>
        <p:spPr>
          <a:xfrm>
            <a:off x="4743450" y="3695700"/>
            <a:ext cx="3350450" cy="446276"/>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Get answers from:</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544" y="4129983"/>
            <a:ext cx="2187759" cy="6400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198" y="1200150"/>
            <a:ext cx="2536552" cy="3638550"/>
          </a:xfrm>
          <a:prstGeom prst="rect">
            <a:avLst/>
          </a:prstGeom>
        </p:spPr>
      </p:pic>
    </p:spTree>
    <p:extLst>
      <p:ext uri="{BB962C8B-B14F-4D97-AF65-F5344CB8AC3E}">
        <p14:creationId xmlns:p14="http://schemas.microsoft.com/office/powerpoint/2010/main" val="318154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7707" y="282674"/>
            <a:ext cx="8172893" cy="536476"/>
          </a:xfrm>
        </p:spPr>
        <p:txBody>
          <a:bodyPr/>
          <a:lstStyle/>
          <a:p>
            <a:pPr>
              <a:lnSpc>
                <a:spcPts val="3900"/>
              </a:lnSpc>
              <a:defRPr/>
            </a:pPr>
            <a:r>
              <a:rPr lang="en-US" dirty="0">
                <a:latin typeface="Calibri" panose="020F0502020204030204" pitchFamily="34" charset="0"/>
              </a:rPr>
              <a:t>ALEX Benefits Counselor</a:t>
            </a:r>
          </a:p>
        </p:txBody>
      </p:sp>
      <p:sp>
        <p:nvSpPr>
          <p:cNvPr id="8" name="Content Placeholder 2"/>
          <p:cNvSpPr>
            <a:spLocks noGrp="1"/>
          </p:cNvSpPr>
          <p:nvPr>
            <p:ph idx="1"/>
          </p:nvPr>
        </p:nvSpPr>
        <p:spPr>
          <a:xfrm>
            <a:off x="2667000" y="1428750"/>
            <a:ext cx="6553200" cy="3276600"/>
          </a:xfrm>
        </p:spPr>
        <p:txBody>
          <a:bodyPr/>
          <a:lstStyle/>
          <a:p>
            <a:pPr marL="290513" indent="-290513">
              <a:spcBef>
                <a:spcPts val="0"/>
              </a:spcBef>
              <a:spcAft>
                <a:spcPts val="600"/>
              </a:spcAft>
            </a:pPr>
            <a:r>
              <a:rPr lang="en-US" sz="2400" dirty="0"/>
              <a:t>Available for Annual Election</a:t>
            </a:r>
          </a:p>
          <a:p>
            <a:pPr marL="290513" indent="-290513">
              <a:spcBef>
                <a:spcPts val="0"/>
              </a:spcBef>
              <a:spcAft>
                <a:spcPts val="600"/>
              </a:spcAft>
            </a:pPr>
            <a:r>
              <a:rPr lang="en-US" sz="2400" dirty="0"/>
              <a:t>Lively graphics, animation, and humor</a:t>
            </a:r>
          </a:p>
          <a:p>
            <a:pPr marL="290513" indent="-290513">
              <a:spcBef>
                <a:spcPts val="0"/>
              </a:spcBef>
              <a:spcAft>
                <a:spcPts val="600"/>
              </a:spcAft>
            </a:pPr>
            <a:r>
              <a:rPr lang="en-US" sz="2400" dirty="0"/>
              <a:t>About 20 minutes to complete</a:t>
            </a:r>
          </a:p>
          <a:p>
            <a:pPr marL="290513" lvl="0" indent="-290513">
              <a:spcBef>
                <a:spcPts val="0"/>
              </a:spcBef>
              <a:spcAft>
                <a:spcPts val="600"/>
              </a:spcAft>
            </a:pPr>
            <a:r>
              <a:rPr lang="en-US" sz="2400" dirty="0"/>
              <a:t>Explains confusing  benefit concepts and info </a:t>
            </a:r>
            <a:br>
              <a:rPr lang="en-US" sz="2400" dirty="0"/>
            </a:br>
            <a:r>
              <a:rPr lang="en-US" sz="2400" dirty="0"/>
              <a:t>with simple language</a:t>
            </a:r>
          </a:p>
          <a:p>
            <a:pPr marL="290513" lvl="0" indent="-290513">
              <a:spcBef>
                <a:spcPts val="0"/>
              </a:spcBef>
              <a:spcAft>
                <a:spcPts val="600"/>
              </a:spcAft>
            </a:pPr>
            <a:r>
              <a:rPr lang="en-US" sz="2400" spc="-30" dirty="0"/>
              <a:t>Personalized recommendation for plan choices </a:t>
            </a:r>
            <a:br>
              <a:rPr lang="en-US" sz="2400" spc="-30" dirty="0"/>
            </a:br>
            <a:r>
              <a:rPr lang="en-US" sz="2400" spc="-30" dirty="0"/>
              <a:t>and health account contributions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688" r="14340"/>
          <a:stretch/>
        </p:blipFill>
        <p:spPr>
          <a:xfrm>
            <a:off x="219075" y="1190625"/>
            <a:ext cx="2459576" cy="3515062"/>
          </a:xfrm>
          <a:prstGeom prst="rect">
            <a:avLst/>
          </a:prstGeom>
        </p:spPr>
      </p:pic>
    </p:spTree>
    <p:extLst>
      <p:ext uri="{BB962C8B-B14F-4D97-AF65-F5344CB8AC3E}">
        <p14:creationId xmlns:p14="http://schemas.microsoft.com/office/powerpoint/2010/main" val="12053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82136" y="2876550"/>
            <a:ext cx="3260080" cy="1571654"/>
            <a:chOff x="1482136" y="2876550"/>
            <a:chExt cx="3260080" cy="1571654"/>
          </a:xfrm>
        </p:grpSpPr>
        <p:sp>
          <p:nvSpPr>
            <p:cNvPr id="9" name="Flowchart: Sequential Access Storage 8"/>
            <p:cNvSpPr/>
            <p:nvPr/>
          </p:nvSpPr>
          <p:spPr bwMode="auto">
            <a:xfrm>
              <a:off x="1482136" y="2876550"/>
              <a:ext cx="3260080" cy="1571654"/>
            </a:xfrm>
            <a:prstGeom prst="flowChartMagneticTape">
              <a:avLst/>
            </a:prstGeom>
            <a:solidFill>
              <a:schemeClr val="bg1">
                <a:lumMod val="8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a:endParaRPr lang="en-US"/>
            </a:p>
          </p:txBody>
        </p:sp>
        <p:sp>
          <p:nvSpPr>
            <p:cNvPr id="7" name="Rectangle 6"/>
            <p:cNvSpPr/>
            <p:nvPr/>
          </p:nvSpPr>
          <p:spPr>
            <a:xfrm>
              <a:off x="1551250" y="3186444"/>
              <a:ext cx="3110023" cy="1015663"/>
            </a:xfrm>
            <a:prstGeom prst="rect">
              <a:avLst/>
            </a:prstGeom>
          </p:spPr>
          <p:txBody>
            <a:bodyPr wrap="square">
              <a:spAutoFit/>
            </a:bodyPr>
            <a:lstStyle/>
            <a:p>
              <a:pPr algn="ctr"/>
              <a:r>
                <a:rPr lang="en-US" sz="1500" dirty="0">
                  <a:solidFill>
                    <a:srgbClr val="4D4D4D"/>
                  </a:solidFill>
                  <a:latin typeface="Calibri" panose="020F0502020204030204" pitchFamily="34" charset="0"/>
                  <a:cs typeface="Calibri" panose="020F0502020204030204" pitchFamily="34" charset="0"/>
                </a:rPr>
                <a:t>Copayments can be due before </a:t>
              </a:r>
              <a:br>
                <a:rPr lang="en-US" sz="1500" dirty="0">
                  <a:solidFill>
                    <a:srgbClr val="4D4D4D"/>
                  </a:solidFill>
                  <a:latin typeface="Calibri" panose="020F0502020204030204" pitchFamily="34" charset="0"/>
                  <a:cs typeface="Calibri" panose="020F0502020204030204" pitchFamily="34" charset="0"/>
                </a:rPr>
              </a:br>
              <a:r>
                <a:rPr lang="en-US" sz="1500" dirty="0">
                  <a:solidFill>
                    <a:srgbClr val="4D4D4D"/>
                  </a:solidFill>
                  <a:latin typeface="Calibri" panose="020F0502020204030204" pitchFamily="34" charset="0"/>
                  <a:cs typeface="Calibri" panose="020F0502020204030204" pitchFamily="34" charset="0"/>
                </a:rPr>
                <a:t>or after the deductible has been met, but not after the OOP max has been </a:t>
              </a:r>
              <a:br>
                <a:rPr lang="en-US" sz="1500" dirty="0">
                  <a:solidFill>
                    <a:srgbClr val="4D4D4D"/>
                  </a:solidFill>
                  <a:latin typeface="Calibri" panose="020F0502020204030204" pitchFamily="34" charset="0"/>
                  <a:cs typeface="Calibri" panose="020F0502020204030204" pitchFamily="34" charset="0"/>
                </a:rPr>
              </a:br>
              <a:r>
                <a:rPr lang="en-US" sz="1500" dirty="0">
                  <a:solidFill>
                    <a:srgbClr val="4D4D4D"/>
                  </a:solidFill>
                  <a:latin typeface="Calibri" panose="020F0502020204030204" pitchFamily="34" charset="0"/>
                  <a:cs typeface="Calibri" panose="020F0502020204030204" pitchFamily="34" charset="0"/>
                </a:rPr>
                <a:t>reached. </a:t>
              </a:r>
            </a:p>
          </p:txBody>
        </p:sp>
      </p:grpSp>
      <p:sp>
        <p:nvSpPr>
          <p:cNvPr id="2" name="Title 1"/>
          <p:cNvSpPr>
            <a:spLocks noGrp="1"/>
          </p:cNvSpPr>
          <p:nvPr>
            <p:ph type="title"/>
          </p:nvPr>
        </p:nvSpPr>
        <p:spPr>
          <a:xfrm>
            <a:off x="457200" y="225552"/>
            <a:ext cx="8229600" cy="640080"/>
          </a:xfrm>
        </p:spPr>
        <p:txBody>
          <a:bodyPr/>
          <a:lstStyle/>
          <a:p>
            <a:r>
              <a:rPr lang="en-US" dirty="0"/>
              <a:t>All HealthFlex Plans—How They Work</a:t>
            </a:r>
            <a:endParaRPr lang="en-US" sz="2400" dirty="0"/>
          </a:p>
        </p:txBody>
      </p:sp>
      <p:sp>
        <p:nvSpPr>
          <p:cNvPr id="18" name="Rectangle 17"/>
          <p:cNvSpPr/>
          <p:nvPr/>
        </p:nvSpPr>
        <p:spPr>
          <a:xfrm>
            <a:off x="771525" y="2177847"/>
            <a:ext cx="1730409" cy="546303"/>
          </a:xfrm>
          <a:prstGeom prst="rect">
            <a:avLst/>
          </a:prstGeom>
        </p:spPr>
        <p:txBody>
          <a:bodyPr wrap="square" lIns="0" rIns="0">
            <a:spAutoFit/>
          </a:bodyPr>
          <a:lstStyle/>
          <a:p>
            <a:pPr algn="ctr"/>
            <a:r>
              <a:rPr lang="en-US" sz="1350" b="1" dirty="0"/>
              <a:t>Participant can use:</a:t>
            </a:r>
            <a:br>
              <a:rPr lang="en-US" sz="1600" b="1" dirty="0"/>
            </a:br>
            <a:r>
              <a:rPr lang="en-US" sz="1600" b="1" dirty="0"/>
              <a:t>FSA, HRA or HSA $</a:t>
            </a:r>
            <a:endParaRPr lang="en-US" sz="1600" dirty="0"/>
          </a:p>
        </p:txBody>
      </p:sp>
      <p:sp>
        <p:nvSpPr>
          <p:cNvPr id="19" name="Rectangle 18"/>
          <p:cNvSpPr/>
          <p:nvPr/>
        </p:nvSpPr>
        <p:spPr>
          <a:xfrm>
            <a:off x="6001047" y="2266332"/>
            <a:ext cx="992259" cy="338554"/>
          </a:xfrm>
          <a:prstGeom prst="rect">
            <a:avLst/>
          </a:prstGeom>
        </p:spPr>
        <p:txBody>
          <a:bodyPr wrap="none">
            <a:spAutoFit/>
          </a:bodyPr>
          <a:lstStyle/>
          <a:p>
            <a:pPr algn="ctr"/>
            <a:r>
              <a:rPr lang="en-US" sz="1600" b="1" dirty="0">
                <a:solidFill>
                  <a:srgbClr val="52958B"/>
                </a:solidFill>
              </a:rPr>
              <a:t>OOP Max</a:t>
            </a:r>
            <a:endParaRPr lang="en-US" sz="1600" dirty="0">
              <a:solidFill>
                <a:srgbClr val="52958B"/>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526" y="2237290"/>
            <a:ext cx="2743199" cy="274319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5" y="1389211"/>
            <a:ext cx="7814426" cy="1030139"/>
          </a:xfrm>
          <a:prstGeom prst="rect">
            <a:avLst/>
          </a:prstGeom>
        </p:spPr>
      </p:pic>
      <p:sp>
        <p:nvSpPr>
          <p:cNvPr id="23" name="TextBox 22"/>
          <p:cNvSpPr txBox="1"/>
          <p:nvPr/>
        </p:nvSpPr>
        <p:spPr>
          <a:xfrm>
            <a:off x="771525" y="1237577"/>
            <a:ext cx="5300331" cy="259045"/>
          </a:xfrm>
          <a:prstGeom prst="rect">
            <a:avLst/>
          </a:prstGeom>
          <a:noFill/>
        </p:spPr>
        <p:txBody>
          <a:bodyPr wrap="square" rtlCol="0">
            <a:spAutoFit/>
          </a:bodyPr>
          <a:lstStyle/>
          <a:p>
            <a:pPr>
              <a:lnSpc>
                <a:spcPts val="1300"/>
              </a:lnSpc>
              <a:tabLst>
                <a:tab pos="862013" algn="ctr"/>
                <a:tab pos="3433763" algn="ctr"/>
                <a:tab pos="5891213" algn="ctr"/>
              </a:tabLst>
            </a:pPr>
            <a:r>
              <a:rPr lang="en-US" sz="1500" b="1" dirty="0">
                <a:solidFill>
                  <a:srgbClr val="8D0034"/>
                </a:solidFill>
              </a:rPr>
              <a:t>	</a:t>
            </a:r>
            <a:r>
              <a:rPr lang="en-US" sz="1600" b="1" dirty="0">
                <a:solidFill>
                  <a:srgbClr val="8D0034"/>
                </a:solidFill>
              </a:rPr>
              <a:t>Participant pays all</a:t>
            </a:r>
            <a:r>
              <a:rPr lang="en-US" sz="1600" b="1" dirty="0"/>
              <a:t>	</a:t>
            </a:r>
            <a:r>
              <a:rPr lang="en-US" sz="1600" b="1" dirty="0">
                <a:solidFill>
                  <a:srgbClr val="6A5A7C"/>
                </a:solidFill>
              </a:rPr>
              <a:t>Participant pays part</a:t>
            </a:r>
            <a:r>
              <a:rPr lang="en-US" sz="1350" b="1" dirty="0"/>
              <a:t>	</a:t>
            </a:r>
          </a:p>
        </p:txBody>
      </p:sp>
      <p:sp>
        <p:nvSpPr>
          <p:cNvPr id="24" name="Rectangle 23"/>
          <p:cNvSpPr/>
          <p:nvPr/>
        </p:nvSpPr>
        <p:spPr>
          <a:xfrm>
            <a:off x="6348319" y="1111548"/>
            <a:ext cx="1858926" cy="746358"/>
          </a:xfrm>
          <a:prstGeom prst="rect">
            <a:avLst/>
          </a:prstGeom>
        </p:spPr>
        <p:txBody>
          <a:bodyPr wrap="square">
            <a:spAutoFit/>
          </a:bodyPr>
          <a:lstStyle/>
          <a:p>
            <a:pPr algn="ctr">
              <a:lnSpc>
                <a:spcPts val="1700"/>
              </a:lnSpc>
            </a:pPr>
            <a:r>
              <a:rPr lang="en-US" sz="1600" b="1" dirty="0">
                <a:solidFill>
                  <a:schemeClr val="tx1">
                    <a:lumMod val="65000"/>
                    <a:lumOff val="35000"/>
                  </a:schemeClr>
                </a:solidFill>
              </a:rPr>
              <a:t>Plan pays all of covered expenses</a:t>
            </a:r>
            <a:br>
              <a:rPr lang="en-US" sz="1600" b="1" dirty="0"/>
            </a:br>
            <a:endParaRPr lang="en-US" sz="1600" dirty="0"/>
          </a:p>
        </p:txBody>
      </p:sp>
    </p:spTree>
    <p:extLst>
      <p:ext uri="{BB962C8B-B14F-4D97-AF65-F5344CB8AC3E}">
        <p14:creationId xmlns:p14="http://schemas.microsoft.com/office/powerpoint/2010/main" val="54292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744"/>
            <a:ext cx="8229600" cy="640080"/>
          </a:xfrm>
        </p:spPr>
        <p:txBody>
          <a:bodyPr/>
          <a:lstStyle/>
          <a:p>
            <a:r>
              <a:rPr lang="en-US" dirty="0"/>
              <a:t>Included in All </a:t>
            </a:r>
            <a:r>
              <a:rPr lang="en-US" dirty="0" err="1"/>
              <a:t>HealthFlex</a:t>
            </a:r>
            <a:r>
              <a:rPr lang="en-US" dirty="0"/>
              <a:t> Plans</a:t>
            </a:r>
            <a:endParaRPr lang="en-US" u="sng" dirty="0"/>
          </a:p>
        </p:txBody>
      </p:sp>
      <p:grpSp>
        <p:nvGrpSpPr>
          <p:cNvPr id="27" name="Group 26"/>
          <p:cNvGrpSpPr/>
          <p:nvPr/>
        </p:nvGrpSpPr>
        <p:grpSpPr>
          <a:xfrm>
            <a:off x="4758597" y="2698883"/>
            <a:ext cx="4010394" cy="877163"/>
            <a:chOff x="4758597" y="532640"/>
            <a:chExt cx="4010394" cy="877163"/>
          </a:xfrm>
        </p:grpSpPr>
        <p:sp>
          <p:nvSpPr>
            <p:cNvPr id="2" name="TextBox 1"/>
            <p:cNvSpPr txBox="1"/>
            <p:nvPr/>
          </p:nvSpPr>
          <p:spPr>
            <a:xfrm>
              <a:off x="5340233" y="532640"/>
              <a:ext cx="3428758" cy="877163"/>
            </a:xfrm>
            <a:prstGeom prst="rect">
              <a:avLst/>
            </a:prstGeom>
            <a:solidFill>
              <a:schemeClr val="bg1">
                <a:lumMod val="95000"/>
              </a:schemeClr>
            </a:solidFill>
            <a:ln w="3175">
              <a:solidFill>
                <a:schemeClr val="tx1">
                  <a:lumMod val="50000"/>
                  <a:lumOff val="50000"/>
                </a:schemeClr>
              </a:solidFill>
            </a:ln>
            <a:effectLst>
              <a:outerShdw blurRad="63500" sx="102000" sy="102000" algn="ctr" rotWithShape="0">
                <a:schemeClr val="bg1">
                  <a:lumMod val="50000"/>
                  <a:alpha val="40000"/>
                </a:schemeClr>
              </a:outerShdw>
            </a:effectLst>
          </p:spPr>
          <p:txBody>
            <a:bodyPr wrap="square" lIns="457200" tIns="91440" rIns="45720" bIns="91440" numCol="1" rtlCol="0" anchor="ctr" anchorCtr="0">
              <a:spAutoFit/>
            </a:bodyPr>
            <a:lstStyle/>
            <a:p>
              <a:pPr eaLnBrk="0" hangingPunct="0">
                <a:lnSpc>
                  <a:spcPts val="1800"/>
                </a:lnSpc>
                <a:buClr>
                  <a:srgbClr val="006600"/>
                </a:buClr>
              </a:pPr>
              <a:r>
                <a:rPr lang="en-US" sz="1700" b="1" spc="-30" dirty="0">
                  <a:solidFill>
                    <a:srgbClr val="0070C0"/>
                  </a:solidFill>
                  <a:latin typeface="Calibri" panose="020F0502020204030204" pitchFamily="34" charset="0"/>
                  <a:cs typeface="Calibri" panose="020F0502020204030204" pitchFamily="34" charset="0"/>
                </a:rPr>
                <a:t>Deductible that must be met </a:t>
              </a:r>
              <a:r>
                <a:rPr lang="en-US" sz="1700" b="0" spc="-30" dirty="0">
                  <a:solidFill>
                    <a:srgbClr val="000000"/>
                  </a:solidFill>
                  <a:latin typeface="Calibri" panose="020F0502020204030204" pitchFamily="34" charset="0"/>
                  <a:cs typeface="Calibri" panose="020F0502020204030204" pitchFamily="34" charset="0"/>
                </a:rPr>
                <a:t>before medical services are </a:t>
              </a:r>
              <a:br>
                <a:rPr lang="en-US" sz="1700" b="0" spc="-30" dirty="0">
                  <a:solidFill>
                    <a:srgbClr val="000000"/>
                  </a:solidFill>
                  <a:latin typeface="Calibri" panose="020F0502020204030204" pitchFamily="34" charset="0"/>
                  <a:cs typeface="Calibri" panose="020F0502020204030204" pitchFamily="34" charset="0"/>
                </a:rPr>
              </a:br>
              <a:r>
                <a:rPr lang="en-US" sz="1700" b="0" spc="-30" dirty="0">
                  <a:solidFill>
                    <a:srgbClr val="000000"/>
                  </a:solidFill>
                  <a:latin typeface="Calibri" panose="020F0502020204030204" pitchFamily="34" charset="0"/>
                  <a:cs typeface="Calibri" panose="020F0502020204030204" pitchFamily="34" charset="0"/>
                </a:rPr>
                <a:t>covered</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597" y="600842"/>
              <a:ext cx="809847" cy="774571"/>
            </a:xfrm>
            <a:prstGeom prst="rect">
              <a:avLst/>
            </a:prstGeom>
          </p:spPr>
        </p:pic>
      </p:grpSp>
      <p:grpSp>
        <p:nvGrpSpPr>
          <p:cNvPr id="25" name="Group 24"/>
          <p:cNvGrpSpPr/>
          <p:nvPr/>
        </p:nvGrpSpPr>
        <p:grpSpPr>
          <a:xfrm>
            <a:off x="519688" y="1383378"/>
            <a:ext cx="3823712" cy="877163"/>
            <a:chOff x="5045968" y="31855"/>
            <a:chExt cx="3823712" cy="877163"/>
          </a:xfrm>
        </p:grpSpPr>
        <p:sp>
          <p:nvSpPr>
            <p:cNvPr id="9" name="TextBox 8"/>
            <p:cNvSpPr txBox="1"/>
            <p:nvPr/>
          </p:nvSpPr>
          <p:spPr>
            <a:xfrm>
              <a:off x="5486400" y="31855"/>
              <a:ext cx="3383280" cy="877163"/>
            </a:xfrm>
            <a:prstGeom prst="rect">
              <a:avLst/>
            </a:prstGeom>
            <a:solidFill>
              <a:schemeClr val="bg1">
                <a:lumMod val="95000"/>
              </a:schemeClr>
            </a:solidFill>
            <a:ln w="3175">
              <a:solidFill>
                <a:schemeClr val="tx1">
                  <a:lumMod val="50000"/>
                  <a:lumOff val="50000"/>
                </a:schemeClr>
              </a:solidFill>
            </a:ln>
            <a:effectLst>
              <a:outerShdw blurRad="63500" sx="102000" sy="102000" algn="ctr" rotWithShape="0">
                <a:schemeClr val="bg1">
                  <a:lumMod val="50000"/>
                  <a:alpha val="40000"/>
                </a:schemeClr>
              </a:outerShdw>
            </a:effectLst>
          </p:spPr>
          <p:txBody>
            <a:bodyPr wrap="square" lIns="457200" tIns="91440" rIns="45720" bIns="91440" numCol="1" rtlCol="0" anchor="ctr" anchorCtr="0">
              <a:spAutoFit/>
            </a:bodyPr>
            <a:lstStyle/>
            <a:p>
              <a:pPr eaLnBrk="0" hangingPunct="0">
                <a:lnSpc>
                  <a:spcPts val="1800"/>
                </a:lnSpc>
                <a:buClr>
                  <a:srgbClr val="006600"/>
                </a:buClr>
              </a:pPr>
              <a:r>
                <a:rPr lang="en-US" sz="1700" b="0" dirty="0">
                  <a:solidFill>
                    <a:srgbClr val="000000"/>
                  </a:solidFill>
                  <a:latin typeface="Calibri" panose="020F0502020204030204" pitchFamily="34" charset="0"/>
                  <a:cs typeface="Calibri" panose="020F0502020204030204" pitchFamily="34" charset="0"/>
                </a:rPr>
                <a:t>100% coverage on in-network </a:t>
              </a:r>
              <a:r>
                <a:rPr lang="en-US" sz="1700" b="1" dirty="0">
                  <a:solidFill>
                    <a:srgbClr val="8D0034"/>
                  </a:solidFill>
                  <a:latin typeface="Calibri" panose="020F0502020204030204" pitchFamily="34" charset="0"/>
                  <a:cs typeface="Calibri" panose="020F0502020204030204" pitchFamily="34" charset="0"/>
                </a:rPr>
                <a:t>wellness and preventative </a:t>
              </a:r>
              <a:br>
                <a:rPr lang="en-US" sz="1700" b="1" dirty="0">
                  <a:solidFill>
                    <a:srgbClr val="8D0034"/>
                  </a:solidFill>
                  <a:latin typeface="Calibri" panose="020F0502020204030204" pitchFamily="34" charset="0"/>
                  <a:cs typeface="Calibri" panose="020F0502020204030204" pitchFamily="34" charset="0"/>
                </a:rPr>
              </a:br>
              <a:r>
                <a:rPr lang="en-US" sz="1700" b="1" dirty="0">
                  <a:solidFill>
                    <a:srgbClr val="8D0034"/>
                  </a:solidFill>
                  <a:latin typeface="Calibri" panose="020F0502020204030204" pitchFamily="34" charset="0"/>
                  <a:cs typeface="Calibri" panose="020F0502020204030204" pitchFamily="34" charset="0"/>
                </a:rPr>
                <a:t>services</a:t>
              </a:r>
              <a:endParaRPr lang="en-US" sz="1700" dirty="0">
                <a:solidFill>
                  <a:srgbClr val="000000"/>
                </a:solidFill>
                <a:latin typeface="Calibri" panose="020F0502020204030204" pitchFamily="34" charset="0"/>
                <a:cs typeface="Calibri" panose="020F0502020204030204"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5968" y="122359"/>
              <a:ext cx="739739" cy="696153"/>
            </a:xfrm>
            <a:prstGeom prst="rect">
              <a:avLst/>
            </a:prstGeom>
          </p:spPr>
        </p:pic>
      </p:grpSp>
      <p:grpSp>
        <p:nvGrpSpPr>
          <p:cNvPr id="30" name="Group 29"/>
          <p:cNvGrpSpPr/>
          <p:nvPr/>
        </p:nvGrpSpPr>
        <p:grpSpPr>
          <a:xfrm>
            <a:off x="4720496" y="1364141"/>
            <a:ext cx="4038600" cy="915635"/>
            <a:chOff x="304800" y="1266219"/>
            <a:chExt cx="4038600" cy="915635"/>
          </a:xfrm>
        </p:grpSpPr>
        <p:sp>
          <p:nvSpPr>
            <p:cNvPr id="10" name="TextBox 9"/>
            <p:cNvSpPr txBox="1"/>
            <p:nvPr/>
          </p:nvSpPr>
          <p:spPr>
            <a:xfrm>
              <a:off x="909084" y="1266219"/>
              <a:ext cx="3434316" cy="915635"/>
            </a:xfrm>
            <a:prstGeom prst="rect">
              <a:avLst/>
            </a:prstGeom>
            <a:solidFill>
              <a:schemeClr val="bg1">
                <a:lumMod val="95000"/>
              </a:schemeClr>
            </a:solidFill>
            <a:ln w="3175">
              <a:solidFill>
                <a:schemeClr val="tx1">
                  <a:lumMod val="50000"/>
                  <a:lumOff val="50000"/>
                </a:schemeClr>
              </a:solidFill>
            </a:ln>
            <a:effectLst>
              <a:outerShdw blurRad="63500" sx="102000" sy="102000" algn="ctr" rotWithShape="0">
                <a:schemeClr val="bg1">
                  <a:lumMod val="50000"/>
                  <a:alpha val="40000"/>
                </a:schemeClr>
              </a:outerShdw>
            </a:effectLst>
          </p:spPr>
          <p:txBody>
            <a:bodyPr wrap="square" lIns="457200" tIns="91440" rIns="45720" bIns="91440" numCol="1" rtlCol="0" anchor="ctr" anchorCtr="0">
              <a:spAutoFit/>
            </a:bodyPr>
            <a:lstStyle/>
            <a:p>
              <a:pPr eaLnBrk="0" hangingPunct="0">
                <a:lnSpc>
                  <a:spcPts val="1900"/>
                </a:lnSpc>
                <a:buClr>
                  <a:srgbClr val="006600"/>
                </a:buClr>
              </a:pPr>
              <a:r>
                <a:rPr lang="en-US" sz="1700" b="0" spc="-30" dirty="0">
                  <a:solidFill>
                    <a:srgbClr val="000000"/>
                  </a:solidFill>
                  <a:latin typeface="Calibri" panose="020F0502020204030204" pitchFamily="34" charset="0"/>
                  <a:cs typeface="Calibri" panose="020F0502020204030204" pitchFamily="34" charset="0"/>
                </a:rPr>
                <a:t>An </a:t>
              </a:r>
              <a:r>
                <a:rPr lang="en-US" sz="1700" b="1" spc="-30" dirty="0">
                  <a:solidFill>
                    <a:schemeClr val="accent5">
                      <a:lumMod val="75000"/>
                    </a:schemeClr>
                  </a:solidFill>
                  <a:latin typeface="Calibri" panose="020F0502020204030204" pitchFamily="34" charset="0"/>
                  <a:cs typeface="Calibri" panose="020F0502020204030204" pitchFamily="34" charset="0"/>
                </a:rPr>
                <a:t>out-of-pocket maximum </a:t>
              </a:r>
              <a:r>
                <a:rPr lang="en-US" sz="1700" b="0" spc="-30" dirty="0">
                  <a:solidFill>
                    <a:srgbClr val="000000"/>
                  </a:solidFill>
                  <a:latin typeface="Calibri" panose="020F0502020204030204" pitchFamily="34" charset="0"/>
                  <a:cs typeface="Calibri" panose="020F0502020204030204" pitchFamily="34" charset="0"/>
                </a:rPr>
                <a:t>that </a:t>
              </a:r>
              <a:br>
                <a:rPr lang="en-US" sz="1700" b="0" spc="-30" dirty="0">
                  <a:solidFill>
                    <a:srgbClr val="000000"/>
                  </a:solidFill>
                  <a:latin typeface="Calibri" panose="020F0502020204030204" pitchFamily="34" charset="0"/>
                  <a:cs typeface="Calibri" panose="020F0502020204030204" pitchFamily="34" charset="0"/>
                </a:rPr>
              </a:br>
              <a:r>
                <a:rPr lang="en-US" sz="1700" b="0" spc="-30" dirty="0">
                  <a:solidFill>
                    <a:srgbClr val="000000"/>
                  </a:solidFill>
                  <a:latin typeface="Calibri" panose="020F0502020204030204" pitchFamily="34" charset="0"/>
                  <a:cs typeface="Calibri" panose="020F0502020204030204" pitchFamily="34" charset="0"/>
                </a:rPr>
                <a:t>is a cap on all covered expenses </a:t>
              </a:r>
              <a:br>
                <a:rPr lang="en-US" sz="1700" b="0" spc="-30" dirty="0">
                  <a:solidFill>
                    <a:srgbClr val="000000"/>
                  </a:solidFill>
                  <a:latin typeface="Calibri" panose="020F0502020204030204" pitchFamily="34" charset="0"/>
                  <a:cs typeface="Calibri" panose="020F0502020204030204" pitchFamily="34" charset="0"/>
                </a:rPr>
              </a:br>
              <a:r>
                <a:rPr lang="en-US" sz="1350" b="0" spc="-30" dirty="0">
                  <a:solidFill>
                    <a:srgbClr val="000000"/>
                  </a:solidFill>
                  <a:latin typeface="Calibri" panose="020F0502020204030204" pitchFamily="34" charset="0"/>
                  <a:cs typeface="Calibri" panose="020F0502020204030204" pitchFamily="34" charset="0"/>
                </a:rPr>
                <a:t>(not including dental/vision expenses)</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377684"/>
              <a:ext cx="928199" cy="692706"/>
            </a:xfrm>
            <a:prstGeom prst="rect">
              <a:avLst/>
            </a:prstGeom>
          </p:spPr>
        </p:pic>
      </p:grpSp>
      <p:grpSp>
        <p:nvGrpSpPr>
          <p:cNvPr id="29" name="Group 28"/>
          <p:cNvGrpSpPr/>
          <p:nvPr/>
        </p:nvGrpSpPr>
        <p:grpSpPr>
          <a:xfrm>
            <a:off x="2616361" y="3893271"/>
            <a:ext cx="4013039" cy="856645"/>
            <a:chOff x="2133600" y="3807032"/>
            <a:chExt cx="4013039" cy="856645"/>
          </a:xfrm>
        </p:grpSpPr>
        <p:sp>
          <p:nvSpPr>
            <p:cNvPr id="11" name="TextBox 10"/>
            <p:cNvSpPr txBox="1"/>
            <p:nvPr/>
          </p:nvSpPr>
          <p:spPr>
            <a:xfrm>
              <a:off x="2743200" y="3807032"/>
              <a:ext cx="3403439" cy="856645"/>
            </a:xfrm>
            <a:prstGeom prst="rect">
              <a:avLst/>
            </a:prstGeom>
            <a:solidFill>
              <a:schemeClr val="bg1">
                <a:lumMod val="95000"/>
              </a:schemeClr>
            </a:solidFill>
            <a:ln w="3175">
              <a:solidFill>
                <a:schemeClr val="tx1">
                  <a:lumMod val="50000"/>
                  <a:lumOff val="50000"/>
                </a:schemeClr>
              </a:solidFill>
            </a:ln>
            <a:effectLst>
              <a:outerShdw blurRad="63500" sx="102000" sy="102000" algn="ctr" rotWithShape="0">
                <a:schemeClr val="bg1">
                  <a:lumMod val="50000"/>
                  <a:alpha val="40000"/>
                </a:schemeClr>
              </a:outerShdw>
            </a:effectLst>
          </p:spPr>
          <p:txBody>
            <a:bodyPr wrap="square" lIns="457200" tIns="182880" rIns="45720" bIns="182880" numCol="1" rtlCol="0" anchor="ctr" anchorCtr="0">
              <a:spAutoFit/>
            </a:bodyPr>
            <a:lstStyle/>
            <a:p>
              <a:pPr eaLnBrk="0" hangingPunct="0">
                <a:lnSpc>
                  <a:spcPts val="1900"/>
                </a:lnSpc>
                <a:buClr>
                  <a:srgbClr val="006600"/>
                </a:buClr>
              </a:pPr>
              <a:r>
                <a:rPr lang="en-US" sz="1700" b="1" spc="-30" dirty="0">
                  <a:solidFill>
                    <a:srgbClr val="BE6012"/>
                  </a:solidFill>
                  <a:latin typeface="Calibri" panose="020F0502020204030204" pitchFamily="34" charset="0"/>
                  <a:cs typeface="Calibri" panose="020F0502020204030204" pitchFamily="34" charset="0"/>
                </a:rPr>
                <a:t>Coinsurance payments </a:t>
              </a:r>
              <a:r>
                <a:rPr lang="en-US" sz="1700" b="0" spc="-30" dirty="0">
                  <a:solidFill>
                    <a:srgbClr val="000000"/>
                  </a:solidFill>
                  <a:latin typeface="Calibri" panose="020F0502020204030204" pitchFamily="34" charset="0"/>
                  <a:cs typeface="Calibri" panose="020F0502020204030204" pitchFamily="34" charset="0"/>
                </a:rPr>
                <a:t>on </a:t>
              </a:r>
              <a:br>
                <a:rPr lang="en-US" sz="1700" b="0" spc="-30" dirty="0">
                  <a:solidFill>
                    <a:srgbClr val="000000"/>
                  </a:solidFill>
                  <a:latin typeface="Calibri" panose="020F0502020204030204" pitchFamily="34" charset="0"/>
                  <a:cs typeface="Calibri" panose="020F0502020204030204" pitchFamily="34" charset="0"/>
                </a:rPr>
              </a:br>
              <a:r>
                <a:rPr lang="en-US" sz="1700" b="0" spc="-30" dirty="0">
                  <a:solidFill>
                    <a:srgbClr val="000000"/>
                  </a:solidFill>
                  <a:latin typeface="Calibri" panose="020F0502020204030204" pitchFamily="34" charset="0"/>
                  <a:cs typeface="Calibri" panose="020F0502020204030204" pitchFamily="34" charset="0"/>
                </a:rPr>
                <a:t>inpatient and outpatient services</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3842249"/>
              <a:ext cx="857046" cy="786210"/>
            </a:xfrm>
            <a:prstGeom prst="rect">
              <a:avLst/>
            </a:prstGeom>
          </p:spPr>
        </p:pic>
      </p:grpSp>
      <p:grpSp>
        <p:nvGrpSpPr>
          <p:cNvPr id="6144" name="Group 6143"/>
          <p:cNvGrpSpPr/>
          <p:nvPr/>
        </p:nvGrpSpPr>
        <p:grpSpPr>
          <a:xfrm>
            <a:off x="746761" y="2696554"/>
            <a:ext cx="3611879" cy="915635"/>
            <a:chOff x="731521" y="3713515"/>
            <a:chExt cx="3611879" cy="915635"/>
          </a:xfrm>
        </p:grpSpPr>
        <p:sp>
          <p:nvSpPr>
            <p:cNvPr id="12" name="TextBox 11"/>
            <p:cNvSpPr txBox="1"/>
            <p:nvPr/>
          </p:nvSpPr>
          <p:spPr>
            <a:xfrm>
              <a:off x="909084" y="3713515"/>
              <a:ext cx="3434316" cy="915635"/>
            </a:xfrm>
            <a:prstGeom prst="rect">
              <a:avLst/>
            </a:prstGeom>
            <a:solidFill>
              <a:schemeClr val="bg1">
                <a:lumMod val="95000"/>
              </a:schemeClr>
            </a:solidFill>
            <a:ln w="3175">
              <a:solidFill>
                <a:schemeClr val="tx1">
                  <a:lumMod val="50000"/>
                  <a:lumOff val="50000"/>
                </a:schemeClr>
              </a:solidFill>
            </a:ln>
            <a:effectLst>
              <a:outerShdw blurRad="63500" sx="102000" sy="102000" algn="ctr" rotWithShape="0">
                <a:schemeClr val="bg1">
                  <a:lumMod val="50000"/>
                  <a:alpha val="40000"/>
                </a:schemeClr>
              </a:outerShdw>
            </a:effectLst>
          </p:spPr>
          <p:txBody>
            <a:bodyPr wrap="square" lIns="457200" tIns="91440" rIns="45720" bIns="91440" numCol="1" rtlCol="0" anchor="ctr" anchorCtr="0">
              <a:spAutoFit/>
            </a:bodyPr>
            <a:lstStyle/>
            <a:p>
              <a:pPr eaLnBrk="0" hangingPunct="0">
                <a:lnSpc>
                  <a:spcPts val="1900"/>
                </a:lnSpc>
                <a:buClr>
                  <a:srgbClr val="006600"/>
                </a:buClr>
              </a:pPr>
              <a:r>
                <a:rPr lang="en-US" sz="1700" b="0" spc="-30" dirty="0">
                  <a:solidFill>
                    <a:srgbClr val="000000"/>
                  </a:solidFill>
                  <a:latin typeface="Calibri" panose="020F0502020204030204" pitchFamily="34" charset="0"/>
                  <a:cs typeface="Calibri" panose="020F0502020204030204" pitchFamily="34" charset="0"/>
                </a:rPr>
                <a:t>The same provider </a:t>
              </a:r>
              <a:r>
                <a:rPr lang="en-US" sz="1700" b="1" spc="-30" dirty="0">
                  <a:solidFill>
                    <a:srgbClr val="7030A0"/>
                  </a:solidFill>
                  <a:latin typeface="Calibri" panose="020F0502020204030204" pitchFamily="34" charset="0"/>
                  <a:cs typeface="Calibri" panose="020F0502020204030204" pitchFamily="34" charset="0"/>
                </a:rPr>
                <a:t>networks/ </a:t>
              </a:r>
              <a:br>
                <a:rPr lang="en-US" sz="1700" b="1" spc="-30" dirty="0">
                  <a:solidFill>
                    <a:srgbClr val="7030A0"/>
                  </a:solidFill>
                  <a:latin typeface="Calibri" panose="020F0502020204030204" pitchFamily="34" charset="0"/>
                  <a:cs typeface="Calibri" panose="020F0502020204030204" pitchFamily="34" charset="0"/>
                </a:rPr>
              </a:br>
              <a:r>
                <a:rPr lang="en-US" sz="1700" b="1" spc="-30" dirty="0">
                  <a:solidFill>
                    <a:srgbClr val="7030A0"/>
                  </a:solidFill>
                  <a:latin typeface="Calibri" panose="020F0502020204030204" pitchFamily="34" charset="0"/>
                  <a:cs typeface="Calibri" panose="020F0502020204030204" pitchFamily="34" charset="0"/>
                </a:rPr>
                <a:t>drug formularies</a:t>
              </a:r>
              <a:r>
                <a:rPr lang="en-US" sz="1700" spc="-30" dirty="0">
                  <a:solidFill>
                    <a:srgbClr val="000000"/>
                  </a:solidFill>
                  <a:latin typeface="Calibri" panose="020F0502020204030204" pitchFamily="34" charset="0"/>
                  <a:cs typeface="Calibri" panose="020F0502020204030204" pitchFamily="34" charset="0"/>
                </a:rPr>
                <a:t> </a:t>
              </a:r>
              <a:r>
                <a:rPr lang="en-US" sz="1700" b="0" spc="-30" dirty="0">
                  <a:solidFill>
                    <a:srgbClr val="000000"/>
                  </a:solidFill>
                  <a:latin typeface="Calibri" panose="020F0502020204030204" pitchFamily="34" charset="0"/>
                  <a:cs typeface="Calibri" panose="020F0502020204030204" pitchFamily="34" charset="0"/>
                </a:rPr>
                <a:t>and discounts</a:t>
              </a:r>
              <a:br>
                <a:rPr lang="en-US" sz="1700" b="0" spc="-30" dirty="0">
                  <a:solidFill>
                    <a:srgbClr val="000000"/>
                  </a:solidFill>
                  <a:latin typeface="Calibri" panose="020F0502020204030204" pitchFamily="34" charset="0"/>
                  <a:cs typeface="Calibri" panose="020F0502020204030204" pitchFamily="34" charset="0"/>
                </a:rPr>
              </a:br>
              <a:r>
                <a:rPr lang="en-US" sz="1700" b="0" spc="-30" dirty="0">
                  <a:solidFill>
                    <a:srgbClr val="000000"/>
                  </a:solidFill>
                  <a:latin typeface="Calibri" panose="020F0502020204030204" pitchFamily="34" charset="0"/>
                  <a:cs typeface="Calibri" panose="020F0502020204030204" pitchFamily="34" charset="0"/>
                </a:rPr>
                <a:t>on service and medication</a:t>
              </a:r>
              <a:endParaRPr lang="en-US" sz="1700" spc="-30" dirty="0">
                <a:solidFill>
                  <a:srgbClr val="000000"/>
                </a:solidFill>
                <a:latin typeface="Calibri" panose="020F0502020204030204" pitchFamily="34" charset="0"/>
                <a:cs typeface="Calibri" panose="020F0502020204030204" pitchFamily="34" charset="0"/>
              </a:endParaRPr>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1" y="3770047"/>
              <a:ext cx="443957" cy="822960"/>
            </a:xfrm>
            <a:prstGeom prst="rect">
              <a:avLst/>
            </a:prstGeom>
          </p:spPr>
        </p:pic>
      </p:grpSp>
    </p:spTree>
    <p:extLst>
      <p:ext uri="{BB962C8B-B14F-4D97-AF65-F5344CB8AC3E}">
        <p14:creationId xmlns:p14="http://schemas.microsoft.com/office/powerpoint/2010/main" val="134692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4"/>
                                        </p:tgtEl>
                                        <p:attrNameLst>
                                          <p:attrName>style.visibility</p:attrName>
                                        </p:attrNameLst>
                                      </p:cBhvr>
                                      <p:to>
                                        <p:strVal val="visible"/>
                                      </p:to>
                                    </p:set>
                                    <p:animEffect transition="in" filter="fade">
                                      <p:cBhvr>
                                        <p:cTn id="27" dur="500"/>
                                        <p:tgtEl>
                                          <p:spTgt spid="6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052" y="1906589"/>
            <a:ext cx="2279715" cy="2590586"/>
          </a:xfrm>
          <a:prstGeom prst="rect">
            <a:avLst/>
          </a:prstGeom>
        </p:spPr>
      </p:pic>
      <p:sp>
        <p:nvSpPr>
          <p:cNvPr id="2" name="Title 1"/>
          <p:cNvSpPr>
            <a:spLocks noGrp="1"/>
          </p:cNvSpPr>
          <p:nvPr>
            <p:ph type="title"/>
          </p:nvPr>
        </p:nvSpPr>
        <p:spPr>
          <a:xfrm>
            <a:off x="451105" y="299371"/>
            <a:ext cx="8692896" cy="516731"/>
          </a:xfrm>
        </p:spPr>
        <p:txBody>
          <a:bodyPr/>
          <a:lstStyle/>
          <a:p>
            <a:pPr>
              <a:lnSpc>
                <a:spcPts val="3900"/>
              </a:lnSpc>
            </a:pPr>
            <a:r>
              <a:rPr lang="en-US" sz="3200" spc="-30" dirty="0"/>
              <a:t>Different Health Benefits Safety Nets</a:t>
            </a:r>
          </a:p>
        </p:txBody>
      </p:sp>
      <p:sp>
        <p:nvSpPr>
          <p:cNvPr id="12" name="TextBox 11"/>
          <p:cNvSpPr txBox="1"/>
          <p:nvPr/>
        </p:nvSpPr>
        <p:spPr>
          <a:xfrm>
            <a:off x="1066800" y="4520424"/>
            <a:ext cx="2251287" cy="353943"/>
          </a:xfrm>
          <a:prstGeom prst="rect">
            <a:avLst/>
          </a:prstGeom>
          <a:noFill/>
        </p:spPr>
        <p:txBody>
          <a:bodyPr wrap="square" rtlCol="0">
            <a:spAutoFit/>
          </a:bodyPr>
          <a:lstStyle/>
          <a:p>
            <a:pPr algn="ctr"/>
            <a:r>
              <a:rPr lang="en-US" sz="1700" b="1" dirty="0"/>
              <a:t>Closer Safety Net</a:t>
            </a:r>
          </a:p>
        </p:txBody>
      </p:sp>
      <p:sp>
        <p:nvSpPr>
          <p:cNvPr id="28" name="TextBox 27"/>
          <p:cNvSpPr txBox="1"/>
          <p:nvPr/>
        </p:nvSpPr>
        <p:spPr>
          <a:xfrm>
            <a:off x="5825913" y="4520424"/>
            <a:ext cx="2251287" cy="335989"/>
          </a:xfrm>
          <a:prstGeom prst="rect">
            <a:avLst/>
          </a:prstGeom>
          <a:noFill/>
        </p:spPr>
        <p:txBody>
          <a:bodyPr wrap="square" lIns="0" rIns="0" rtlCol="0">
            <a:spAutoFit/>
          </a:bodyPr>
          <a:lstStyle/>
          <a:p>
            <a:pPr algn="ctr">
              <a:lnSpc>
                <a:spcPts val="1900"/>
              </a:lnSpc>
            </a:pPr>
            <a:r>
              <a:rPr lang="en-US" sz="1700" b="1" dirty="0"/>
              <a:t>Lower Net </a:t>
            </a:r>
            <a:r>
              <a:rPr lang="en-US" sz="1500" dirty="0"/>
              <a:t>(still protected)</a:t>
            </a:r>
          </a:p>
        </p:txBody>
      </p:sp>
      <p:sp>
        <p:nvSpPr>
          <p:cNvPr id="30" name="TextBox 29"/>
          <p:cNvSpPr txBox="1"/>
          <p:nvPr/>
        </p:nvSpPr>
        <p:spPr>
          <a:xfrm>
            <a:off x="1988331" y="3255074"/>
            <a:ext cx="762000" cy="328167"/>
          </a:xfrm>
          <a:prstGeom prst="rect">
            <a:avLst/>
          </a:prstGeom>
          <a:noFill/>
        </p:spPr>
        <p:txBody>
          <a:bodyPr wrap="square" rtlCol="0">
            <a:spAutoFit/>
          </a:bodyPr>
          <a:lstStyle/>
          <a:p>
            <a:pPr algn="ctr">
              <a:lnSpc>
                <a:spcPts val="900"/>
              </a:lnSpc>
            </a:pPr>
            <a:r>
              <a:rPr lang="en-US" sz="1000" b="1" dirty="0">
                <a:solidFill>
                  <a:schemeClr val="bg1"/>
                </a:solidFill>
                <a:effectLst>
                  <a:outerShdw blurRad="38100" dist="38100" dir="2700000" algn="tl">
                    <a:srgbClr val="000000">
                      <a:alpha val="43137"/>
                    </a:srgbClr>
                  </a:outerShdw>
                </a:effectLst>
              </a:rPr>
              <a:t>Monthly Premium</a:t>
            </a:r>
          </a:p>
        </p:txBody>
      </p:sp>
      <p:sp>
        <p:nvSpPr>
          <p:cNvPr id="31" name="TextBox 30"/>
          <p:cNvSpPr txBox="1"/>
          <p:nvPr/>
        </p:nvSpPr>
        <p:spPr>
          <a:xfrm>
            <a:off x="2596001" y="3255074"/>
            <a:ext cx="762000" cy="328167"/>
          </a:xfrm>
          <a:prstGeom prst="rect">
            <a:avLst/>
          </a:prstGeom>
          <a:noFill/>
        </p:spPr>
        <p:txBody>
          <a:bodyPr wrap="square" rtlCol="0">
            <a:spAutoFit/>
          </a:bodyPr>
          <a:lstStyle/>
          <a:p>
            <a:pPr algn="ctr">
              <a:lnSpc>
                <a:spcPts val="900"/>
              </a:lnSpc>
            </a:pPr>
            <a:r>
              <a:rPr lang="en-US" sz="1000" b="1" dirty="0">
                <a:solidFill>
                  <a:srgbClr val="FFFF00"/>
                </a:solidFill>
                <a:effectLst>
                  <a:outerShdw blurRad="38100" dist="38100" dir="2700000" algn="tl">
                    <a:srgbClr val="000000">
                      <a:alpha val="43137"/>
                    </a:srgbClr>
                  </a:outerShdw>
                </a:effectLst>
              </a:rPr>
              <a:t>Bills for</a:t>
            </a:r>
            <a:br>
              <a:rPr lang="en-US" sz="1000" b="1" dirty="0">
                <a:solidFill>
                  <a:srgbClr val="FFFF00"/>
                </a:solidFill>
                <a:effectLst>
                  <a:outerShdw blurRad="38100" dist="38100" dir="2700000" algn="tl">
                    <a:srgbClr val="000000">
                      <a:alpha val="43137"/>
                    </a:srgbClr>
                  </a:outerShdw>
                </a:effectLst>
              </a:rPr>
            </a:br>
            <a:r>
              <a:rPr lang="en-US" sz="1000" b="1" dirty="0">
                <a:solidFill>
                  <a:srgbClr val="FFFF00"/>
                </a:solidFill>
                <a:effectLst>
                  <a:outerShdw blurRad="38100" dist="38100" dir="2700000" algn="tl">
                    <a:srgbClr val="000000">
                      <a:alpha val="43137"/>
                    </a:srgbClr>
                  </a:outerShdw>
                </a:effectLst>
              </a:rPr>
              <a:t>Services</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906803"/>
            <a:ext cx="2304097" cy="2590586"/>
          </a:xfrm>
          <a:prstGeom prst="rect">
            <a:avLst/>
          </a:prstGeom>
        </p:spPr>
      </p:pic>
      <p:sp>
        <p:nvSpPr>
          <p:cNvPr id="44" name="TextBox 43"/>
          <p:cNvSpPr txBox="1"/>
          <p:nvPr/>
        </p:nvSpPr>
        <p:spPr>
          <a:xfrm>
            <a:off x="6680213" y="2845465"/>
            <a:ext cx="762000" cy="328167"/>
          </a:xfrm>
          <a:prstGeom prst="rect">
            <a:avLst/>
          </a:prstGeom>
          <a:noFill/>
        </p:spPr>
        <p:txBody>
          <a:bodyPr wrap="square" rtlCol="0">
            <a:spAutoFit/>
          </a:bodyPr>
          <a:lstStyle/>
          <a:p>
            <a:pPr algn="ctr">
              <a:lnSpc>
                <a:spcPts val="900"/>
              </a:lnSpc>
            </a:pPr>
            <a:r>
              <a:rPr lang="en-US" sz="1000" b="1" dirty="0">
                <a:solidFill>
                  <a:schemeClr val="bg1"/>
                </a:solidFill>
                <a:effectLst>
                  <a:outerShdw blurRad="38100" dist="38100" dir="2700000" algn="tl">
                    <a:srgbClr val="000000">
                      <a:alpha val="43137"/>
                    </a:srgbClr>
                  </a:outerShdw>
                </a:effectLst>
              </a:rPr>
              <a:t>Monthly Premium</a:t>
            </a:r>
          </a:p>
        </p:txBody>
      </p:sp>
      <p:sp>
        <p:nvSpPr>
          <p:cNvPr id="45" name="TextBox 44"/>
          <p:cNvSpPr txBox="1"/>
          <p:nvPr/>
        </p:nvSpPr>
        <p:spPr>
          <a:xfrm>
            <a:off x="7287883" y="2845465"/>
            <a:ext cx="762000" cy="328167"/>
          </a:xfrm>
          <a:prstGeom prst="rect">
            <a:avLst/>
          </a:prstGeom>
          <a:noFill/>
        </p:spPr>
        <p:txBody>
          <a:bodyPr wrap="square" rtlCol="0">
            <a:spAutoFit/>
          </a:bodyPr>
          <a:lstStyle/>
          <a:p>
            <a:pPr algn="ctr">
              <a:lnSpc>
                <a:spcPts val="900"/>
              </a:lnSpc>
            </a:pPr>
            <a:r>
              <a:rPr lang="en-US" sz="1000" b="1" dirty="0">
                <a:solidFill>
                  <a:srgbClr val="FFFF00"/>
                </a:solidFill>
                <a:effectLst>
                  <a:outerShdw blurRad="38100" dist="38100" dir="2700000" algn="tl">
                    <a:srgbClr val="000000">
                      <a:alpha val="43137"/>
                    </a:srgbClr>
                  </a:outerShdw>
                </a:effectLst>
              </a:rPr>
              <a:t>Bills for</a:t>
            </a:r>
            <a:br>
              <a:rPr lang="en-US" sz="1000" b="1" dirty="0">
                <a:solidFill>
                  <a:srgbClr val="FFFF00"/>
                </a:solidFill>
                <a:effectLst>
                  <a:outerShdw blurRad="38100" dist="38100" dir="2700000" algn="tl">
                    <a:srgbClr val="000000">
                      <a:alpha val="43137"/>
                    </a:srgbClr>
                  </a:outerShdw>
                </a:effectLst>
              </a:rPr>
            </a:br>
            <a:r>
              <a:rPr lang="en-US" sz="1000" b="1" dirty="0">
                <a:solidFill>
                  <a:srgbClr val="FFFF00"/>
                </a:solidFill>
                <a:effectLst>
                  <a:outerShdw blurRad="38100" dist="38100" dir="2700000" algn="tl">
                    <a:srgbClr val="000000">
                      <a:alpha val="43137"/>
                    </a:srgbClr>
                  </a:outerShdw>
                </a:effectLst>
              </a:rPr>
              <a:t>Services</a:t>
            </a:r>
          </a:p>
        </p:txBody>
      </p:sp>
      <p:sp>
        <p:nvSpPr>
          <p:cNvPr id="43" name="Left-Right Arrow 42"/>
          <p:cNvSpPr/>
          <p:nvPr/>
        </p:nvSpPr>
        <p:spPr>
          <a:xfrm>
            <a:off x="1056052" y="1221415"/>
            <a:ext cx="6963045" cy="642641"/>
          </a:xfrm>
          <a:prstGeom prst="leftRightArrow">
            <a:avLst>
              <a:gd name="adj1" fmla="val 61396"/>
              <a:gd name="adj2" fmla="val 4441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371600" y="1354319"/>
            <a:ext cx="6705600" cy="369332"/>
          </a:xfrm>
          <a:prstGeom prst="rect">
            <a:avLst/>
          </a:prstGeom>
          <a:noFill/>
        </p:spPr>
        <p:txBody>
          <a:bodyPr wrap="square" lIns="0" rIns="0" rtlCol="0">
            <a:spAutoFit/>
          </a:bodyPr>
          <a:lstStyle/>
          <a:p>
            <a:pPr>
              <a:tabLst>
                <a:tab pos="3082925" algn="ctr"/>
                <a:tab pos="6348413" algn="r"/>
              </a:tabLst>
            </a:pPr>
            <a:r>
              <a:rPr lang="en-US" b="1" dirty="0">
                <a:solidFill>
                  <a:schemeClr val="bg1"/>
                </a:solidFill>
                <a:effectLst>
                  <a:outerShdw blurRad="38100" dist="38100" dir="2700000" algn="tl">
                    <a:srgbClr val="000000">
                      <a:alpha val="43137"/>
                    </a:srgbClr>
                  </a:outerShdw>
                </a:effectLst>
              </a:rPr>
              <a:t>HIGHER	</a:t>
            </a:r>
            <a:r>
              <a:rPr lang="en-US" dirty="0">
                <a:solidFill>
                  <a:schemeClr val="bg1"/>
                </a:solidFill>
                <a:effectLst>
                  <a:outerShdw blurRad="38100" dist="38100" dir="2700000" algn="tl">
                    <a:srgbClr val="000000">
                      <a:alpha val="43137"/>
                    </a:srgbClr>
                  </a:outerShdw>
                </a:effectLst>
              </a:rPr>
              <a:t>Monthly Premium</a:t>
            </a:r>
            <a:r>
              <a:rPr lang="en-US" b="1" dirty="0">
                <a:solidFill>
                  <a:schemeClr val="bg1"/>
                </a:solidFill>
                <a:effectLst>
                  <a:outerShdw blurRad="38100" dist="38100" dir="2700000" algn="tl">
                    <a:srgbClr val="000000">
                      <a:alpha val="43137"/>
                    </a:srgbClr>
                  </a:outerShdw>
                </a:effectLst>
              </a:rPr>
              <a:t>	LOWER</a:t>
            </a:r>
          </a:p>
        </p:txBody>
      </p:sp>
    </p:spTree>
    <p:extLst>
      <p:ext uri="{BB962C8B-B14F-4D97-AF65-F5344CB8AC3E}">
        <p14:creationId xmlns:p14="http://schemas.microsoft.com/office/powerpoint/2010/main" val="336305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337038" y="2266949"/>
            <a:ext cx="1463040" cy="1066802"/>
          </a:xfrm>
          <a:prstGeom prst="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48270" y="2266949"/>
            <a:ext cx="2560320" cy="10668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48268" y="2833403"/>
            <a:ext cx="2560320" cy="446276"/>
          </a:xfrm>
          <a:prstGeom prst="rect">
            <a:avLst/>
          </a:prstGeom>
          <a:noFill/>
        </p:spPr>
        <p:txBody>
          <a:bodyPr wrap="square" rtlCol="0">
            <a:spAutoFit/>
          </a:bodyPr>
          <a:lstStyle/>
          <a:p>
            <a:pPr algn="ctr"/>
            <a:r>
              <a:rPr lang="en-US" sz="2300" b="1" dirty="0">
                <a:solidFill>
                  <a:schemeClr val="bg1"/>
                </a:solidFill>
                <a:effectLst>
                  <a:outerShdw blurRad="38100" dist="38100" dir="2700000" algn="tl">
                    <a:srgbClr val="000000">
                      <a:alpha val="43137"/>
                    </a:srgbClr>
                  </a:outerShdw>
                </a:effectLst>
              </a:rPr>
              <a:t>Plans with HRA</a:t>
            </a:r>
          </a:p>
        </p:txBody>
      </p:sp>
      <p:sp>
        <p:nvSpPr>
          <p:cNvPr id="11" name="Rectangle 10"/>
          <p:cNvSpPr/>
          <p:nvPr/>
        </p:nvSpPr>
        <p:spPr>
          <a:xfrm>
            <a:off x="457200" y="2266950"/>
            <a:ext cx="3658723" cy="1066800"/>
          </a:xfrm>
          <a:prstGeom prst="rect">
            <a:avLst/>
          </a:prstGeom>
          <a:solidFill>
            <a:srgbClr val="659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45008" y="237744"/>
            <a:ext cx="8229600" cy="640080"/>
          </a:xfrm>
        </p:spPr>
        <p:txBody>
          <a:bodyPr/>
          <a:lstStyle/>
          <a:p>
            <a:r>
              <a:rPr lang="en-US" spc="-70" dirty="0">
                <a:latin typeface="Calibri" panose="020F0502020204030204" pitchFamily="34" charset="0"/>
              </a:rPr>
              <a:t>HealthFlex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81" y="1213571"/>
            <a:ext cx="1526236" cy="1704298"/>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936" y="1327870"/>
            <a:ext cx="1389898" cy="1496456"/>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99" y="1285868"/>
            <a:ext cx="1464242" cy="1496456"/>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144" y="1204319"/>
            <a:ext cx="1606397" cy="1694215"/>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1549" y="1274873"/>
            <a:ext cx="1678438" cy="1613539"/>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8691" t="15433" r="18906" b="8306"/>
          <a:stretch/>
        </p:blipFill>
        <p:spPr>
          <a:xfrm>
            <a:off x="7359988" y="1353273"/>
            <a:ext cx="1389898" cy="1463964"/>
          </a:xfrm>
          <a:prstGeom prst="rect">
            <a:avLst/>
          </a:prstGeom>
          <a:effectLst>
            <a:outerShdw blurRad="63500" sx="102000" sy="102000" algn="ctr" rotWithShape="0">
              <a:prstClr val="black">
                <a:alpha val="40000"/>
              </a:prstClr>
            </a:outerShdw>
          </a:effectLst>
        </p:spPr>
      </p:pic>
      <p:sp>
        <p:nvSpPr>
          <p:cNvPr id="10" name="Rectangle 9"/>
          <p:cNvSpPr/>
          <p:nvPr/>
        </p:nvSpPr>
        <p:spPr>
          <a:xfrm>
            <a:off x="436850" y="3562350"/>
            <a:ext cx="8478549" cy="954107"/>
          </a:xfrm>
          <a:prstGeom prst="rect">
            <a:avLst/>
          </a:prstGeom>
        </p:spPr>
        <p:txBody>
          <a:bodyPr wrap="square" lIns="0" rIns="0">
            <a:spAutoFit/>
          </a:bodyPr>
          <a:lstStyle/>
          <a:p>
            <a:pPr algn="ctr"/>
            <a:r>
              <a:rPr lang="en-US" sz="2000" b="1" dirty="0"/>
              <a:t>Which Plan Is the Best Fit?</a:t>
            </a:r>
          </a:p>
          <a:p>
            <a:pPr algn="ctr"/>
            <a:r>
              <a:rPr lang="en-US" sz="1700" dirty="0"/>
              <a:t>Some plans cost more each month in premium, but have lower out-of-pocket costs for services; and some have higher out-of-pocket cost for services, but cost less in premium.</a:t>
            </a:r>
          </a:p>
        </p:txBody>
      </p:sp>
      <p:sp>
        <p:nvSpPr>
          <p:cNvPr id="12" name="TextBox 11"/>
          <p:cNvSpPr txBox="1"/>
          <p:nvPr/>
        </p:nvSpPr>
        <p:spPr>
          <a:xfrm>
            <a:off x="457198" y="2833403"/>
            <a:ext cx="3658723" cy="446276"/>
          </a:xfrm>
          <a:prstGeom prst="rect">
            <a:avLst/>
          </a:prstGeom>
          <a:noFill/>
        </p:spPr>
        <p:txBody>
          <a:bodyPr wrap="square" rtlCol="0">
            <a:spAutoFit/>
          </a:bodyPr>
          <a:lstStyle/>
          <a:p>
            <a:pPr algn="ctr"/>
            <a:r>
              <a:rPr lang="en-US" sz="2300" b="1" dirty="0">
                <a:solidFill>
                  <a:schemeClr val="bg1"/>
                </a:solidFill>
                <a:effectLst>
                  <a:outerShdw blurRad="38100" dist="38100" dir="2700000" algn="tl">
                    <a:srgbClr val="000000">
                      <a:alpha val="43137"/>
                    </a:srgbClr>
                  </a:outerShdw>
                </a:effectLst>
              </a:rPr>
              <a:t>Plans with HSA</a:t>
            </a:r>
          </a:p>
        </p:txBody>
      </p:sp>
    </p:spTree>
    <p:extLst>
      <p:ext uri="{BB962C8B-B14F-4D97-AF65-F5344CB8AC3E}">
        <p14:creationId xmlns:p14="http://schemas.microsoft.com/office/powerpoint/2010/main" val="2455620967"/>
      </p:ext>
    </p:extLst>
  </p:cSld>
  <p:clrMapOvr>
    <a:masterClrMapping/>
  </p:clrMapOvr>
</p:sld>
</file>

<file path=ppt/theme/theme1.xml><?xml version="1.0" encoding="utf-8"?>
<a:theme xmlns:a="http://schemas.openxmlformats.org/drawingml/2006/main" name="Office Theme">
  <a:themeElements>
    <a:clrScheme name="Wespath Nov 1 2018">
      <a:dk1>
        <a:sysClr val="windowText" lastClr="000000"/>
      </a:dk1>
      <a:lt1>
        <a:sysClr val="window" lastClr="FFFFFF"/>
      </a:lt1>
      <a:dk2>
        <a:srgbClr val="0063A7"/>
      </a:dk2>
      <a:lt2>
        <a:srgbClr val="EEECE1"/>
      </a:lt2>
      <a:accent1>
        <a:srgbClr val="8D0034"/>
      </a:accent1>
      <a:accent2>
        <a:srgbClr val="7C6991"/>
      </a:accent2>
      <a:accent3>
        <a:srgbClr val="9B4F0F"/>
      </a:accent3>
      <a:accent4>
        <a:srgbClr val="C99E10"/>
      </a:accent4>
      <a:accent5>
        <a:srgbClr val="52958B"/>
      </a:accent5>
      <a:accent6>
        <a:srgbClr val="4D92C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F0CE1AA3FECF4DA30455D735294D72" ma:contentTypeVersion="2" ma:contentTypeDescription="Create a new document." ma:contentTypeScope="" ma:versionID="4a12d99e1516c4c1cbf125ded813886f">
  <xsd:schema xmlns:xsd="http://www.w3.org/2001/XMLSchema" xmlns:xs="http://www.w3.org/2001/XMLSchema" xmlns:p="http://schemas.microsoft.com/office/2006/metadata/properties" xmlns:ns2="f6ceb4e0-a970-4877-a9e4-9b4f833a5248" targetNamespace="http://schemas.microsoft.com/office/2006/metadata/properties" ma:root="true" ma:fieldsID="b633f9a97b9962f01b64d12ce8e042fa" ns2:_="">
    <xsd:import namespace="f6ceb4e0-a970-4877-a9e4-9b4f833a524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eb4e0-a970-4877-a9e4-9b4f833a524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6C4DE-A942-45BC-AAB2-96047F03E736}">
  <ds:schemaRefs>
    <ds:schemaRef ds:uri="http://purl.org/dc/terms/"/>
    <ds:schemaRef ds:uri="http://schemas.openxmlformats.org/package/2006/metadata/core-properties"/>
    <ds:schemaRef ds:uri="http://schemas.microsoft.com/office/2006/documentManagement/types"/>
    <ds:schemaRef ds:uri="f6ceb4e0-a970-4877-a9e4-9b4f833a524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B4748A6-5241-4AEA-9053-94F567CBE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eb4e0-a970-4877-a9e4-9b4f833a52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3B717A-445E-4D12-82FA-8C5668A21CE0}">
  <ds:schemaRefs>
    <ds:schemaRef ds:uri="http://schemas.microsoft.com/sharepoint/events"/>
  </ds:schemaRefs>
</ds:datastoreItem>
</file>

<file path=customXml/itemProps4.xml><?xml version="1.0" encoding="utf-8"?>
<ds:datastoreItem xmlns:ds="http://schemas.openxmlformats.org/officeDocument/2006/customXml" ds:itemID="{9AF26E74-B12E-416A-8662-514FA455F5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33950</TotalTime>
  <Words>3847</Words>
  <Application>Microsoft Office PowerPoint</Application>
  <PresentationFormat>On-screen Show (16:9)</PresentationFormat>
  <Paragraphs>477</Paragraphs>
  <Slides>30</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Times New Roman</vt:lpstr>
      <vt:lpstr>Trebuchet MS</vt:lpstr>
      <vt:lpstr>Wingdings</vt:lpstr>
      <vt:lpstr>Office Theme</vt:lpstr>
      <vt:lpstr>2_Custom Design</vt:lpstr>
      <vt:lpstr>PowerPoint Presentation</vt:lpstr>
      <vt:lpstr>HealthFlex—Exceptional Quality</vt:lpstr>
      <vt:lpstr>Benefits to Participants and Families</vt:lpstr>
      <vt:lpstr>Helping Individuals Choose</vt:lpstr>
      <vt:lpstr>ALEX Benefits Counselor</vt:lpstr>
      <vt:lpstr>All HealthFlex Plans—How They Work</vt:lpstr>
      <vt:lpstr>Included in All HealthFlex Plans</vt:lpstr>
      <vt:lpstr>Different Health Benefits Safety Nets</vt:lpstr>
      <vt:lpstr>HealthFlex Plans</vt:lpstr>
      <vt:lpstr>HealthFlex Plans</vt:lpstr>
      <vt:lpstr>Most Plans Include Health Account Funding</vt:lpstr>
      <vt:lpstr>Plan Similarities and Differences</vt:lpstr>
      <vt:lpstr>Plan Similarities and Differences</vt:lpstr>
      <vt:lpstr>HealthFlex Plans vs Current WVUMC Plan </vt:lpstr>
      <vt:lpstr>2022 Monthly Net Cost By Plan</vt:lpstr>
      <vt:lpstr>Dental Plan Choices—Cigna </vt:lpstr>
      <vt:lpstr>Dental Plan Premiums* </vt:lpstr>
      <vt:lpstr>Vision Plan Choices—VSP </vt:lpstr>
      <vt:lpstr>Vision Plan Premiums</vt:lpstr>
      <vt:lpstr>Well-Being Overview</vt:lpstr>
      <vt:lpstr>Well-Being Programs</vt:lpstr>
      <vt:lpstr>Well-Being Programs</vt:lpstr>
      <vt:lpstr>Health and Wellness Team–Additional Advocacy</vt:lpstr>
      <vt:lpstr>ALEX Benefits Counselor</vt:lpstr>
      <vt:lpstr>ALEX Recommends a Plan </vt:lpstr>
      <vt:lpstr>Annual Election (AE): November 3 – November 18</vt:lpstr>
      <vt:lpstr>Need Help or Don’t Want to Go Online?</vt:lpstr>
      <vt:lpstr>Rx Transition</vt:lpstr>
      <vt:lpstr>Timeline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About Benefits Access</dc:title>
  <dc:creator>Calabrese, Carmine</dc:creator>
  <cp:lastModifiedBy>Abbi Blosser</cp:lastModifiedBy>
  <cp:revision>393</cp:revision>
  <cp:lastPrinted>2018-11-05T18:08:39Z</cp:lastPrinted>
  <dcterms:created xsi:type="dcterms:W3CDTF">2018-08-06T16:38:38Z</dcterms:created>
  <dcterms:modified xsi:type="dcterms:W3CDTF">2021-05-14T13:39:09Z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0x0101002FF0CE1AA3FECF4DA30455D735294D72</vt:lpwstr>
  </property>
</Properties>
</file>