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54"/>
  </p:handoutMasterIdLst>
  <p:sldIdLst>
    <p:sldId id="263" r:id="rId3"/>
    <p:sldId id="273" r:id="rId4"/>
    <p:sldId id="422" r:id="rId5"/>
    <p:sldId id="274" r:id="rId6"/>
    <p:sldId id="424" r:id="rId7"/>
    <p:sldId id="275" r:id="rId8"/>
    <p:sldId id="426" r:id="rId9"/>
    <p:sldId id="276" r:id="rId10"/>
    <p:sldId id="427" r:id="rId11"/>
    <p:sldId id="277" r:id="rId12"/>
    <p:sldId id="287" r:id="rId13"/>
    <p:sldId id="278" r:id="rId14"/>
    <p:sldId id="272" r:id="rId15"/>
    <p:sldId id="429" r:id="rId16"/>
    <p:sldId id="257" r:id="rId17"/>
    <p:sldId id="258" r:id="rId18"/>
    <p:sldId id="279" r:id="rId19"/>
    <p:sldId id="430" r:id="rId20"/>
    <p:sldId id="259" r:id="rId21"/>
    <p:sldId id="280" r:id="rId22"/>
    <p:sldId id="281" r:id="rId23"/>
    <p:sldId id="260" r:id="rId24"/>
    <p:sldId id="282" r:id="rId25"/>
    <p:sldId id="283" r:id="rId26"/>
    <p:sldId id="284" r:id="rId27"/>
    <p:sldId id="428" r:id="rId28"/>
    <p:sldId id="285" r:id="rId29"/>
    <p:sldId id="286" r:id="rId30"/>
    <p:sldId id="288" r:id="rId31"/>
    <p:sldId id="289" r:id="rId32"/>
    <p:sldId id="290" r:id="rId33"/>
    <p:sldId id="291" r:id="rId34"/>
    <p:sldId id="292" r:id="rId35"/>
    <p:sldId id="293" r:id="rId36"/>
    <p:sldId id="294" r:id="rId37"/>
    <p:sldId id="295" r:id="rId38"/>
    <p:sldId id="410" r:id="rId39"/>
    <p:sldId id="411" r:id="rId40"/>
    <p:sldId id="265" r:id="rId41"/>
    <p:sldId id="412" r:id="rId42"/>
    <p:sldId id="414" r:id="rId43"/>
    <p:sldId id="269" r:id="rId44"/>
    <p:sldId id="431" r:id="rId45"/>
    <p:sldId id="432" r:id="rId46"/>
    <p:sldId id="415" r:id="rId47"/>
    <p:sldId id="416" r:id="rId48"/>
    <p:sldId id="271" r:id="rId49"/>
    <p:sldId id="417" r:id="rId50"/>
    <p:sldId id="419" r:id="rId51"/>
    <p:sldId id="418" r:id="rId52"/>
    <p:sldId id="42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4660"/>
  </p:normalViewPr>
  <p:slideViewPr>
    <p:cSldViewPr snapToGrid="0">
      <p:cViewPr varScale="1">
        <p:scale>
          <a:sx n="111" d="100"/>
          <a:sy n="111" d="100"/>
        </p:scale>
        <p:origin x="240"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66BEAC-CE69-6445-8953-C7E947830D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190977-D198-414A-B80F-F1314C3C25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045135-DB7A-DE46-9832-C2CF2827BDBE}" type="datetimeFigureOut">
              <a:rPr lang="en-US" smtClean="0"/>
              <a:t>6/18/19</a:t>
            </a:fld>
            <a:endParaRPr lang="en-US"/>
          </a:p>
        </p:txBody>
      </p:sp>
      <p:sp>
        <p:nvSpPr>
          <p:cNvPr id="4" name="Footer Placeholder 3">
            <a:extLst>
              <a:ext uri="{FF2B5EF4-FFF2-40B4-BE49-F238E27FC236}">
                <a16:creationId xmlns:a16="http://schemas.microsoft.com/office/drawing/2014/main" id="{DBE9E716-D36E-3445-9BC4-512901C2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A133FC-24D6-8942-B4AE-2F1FD8B325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5AFDF0-8E14-914D-8A2E-F3CE0C61BC2B}" type="slidenum">
              <a:rPr lang="en-US" smtClean="0"/>
              <a:t>‹#›</a:t>
            </a:fld>
            <a:endParaRPr lang="en-US"/>
          </a:p>
        </p:txBody>
      </p:sp>
    </p:spTree>
    <p:extLst>
      <p:ext uri="{BB962C8B-B14F-4D97-AF65-F5344CB8AC3E}">
        <p14:creationId xmlns:p14="http://schemas.microsoft.com/office/powerpoint/2010/main" val="10275275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BFD1-D855-4CF2-B347-FE51A0F6AC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07BFD4-CB36-4478-AD8A-4BCE04E02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CB902D-D9B1-4D81-BE40-AAE65E6B1D83}"/>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5" name="Footer Placeholder 4">
            <a:extLst>
              <a:ext uri="{FF2B5EF4-FFF2-40B4-BE49-F238E27FC236}">
                <a16:creationId xmlns:a16="http://schemas.microsoft.com/office/drawing/2014/main" id="{416CE8E3-BA17-4CDB-9E10-831FE3564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8BDDB-0D12-46AB-ABD9-D80F8943632F}"/>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264785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D69D-E521-4C98-AB7F-7CF4EA255B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7F3214-F44C-4775-BD36-15D02AA15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3AEA4-72B1-433D-8C9B-177B06E884B0}"/>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5" name="Footer Placeholder 4">
            <a:extLst>
              <a:ext uri="{FF2B5EF4-FFF2-40B4-BE49-F238E27FC236}">
                <a16:creationId xmlns:a16="http://schemas.microsoft.com/office/drawing/2014/main" id="{57724091-37A0-45B0-A3CC-246E7A388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99655-847B-4893-AFB0-8208BEEA29F7}"/>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256371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B56E7F-8170-4B62-A126-888B50837A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6AB21-B7A6-47AB-A683-C945A5D66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E2689-CCD3-42B4-A2DD-B2FD9F8300CB}"/>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5" name="Footer Placeholder 4">
            <a:extLst>
              <a:ext uri="{FF2B5EF4-FFF2-40B4-BE49-F238E27FC236}">
                <a16:creationId xmlns:a16="http://schemas.microsoft.com/office/drawing/2014/main" id="{1ADE7324-AFEF-4912-B3A3-C01C6915B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79178-8513-49D0-BFC1-C176D11017B1}"/>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1502292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79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8482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08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4608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56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0897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0557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5919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378C8-8082-4B84-96A6-33380B872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6FCAB-1FAB-42E0-863E-A4F6AE07D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7BD51-D796-4165-B2B4-6B42828B3D84}"/>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5" name="Footer Placeholder 4">
            <a:extLst>
              <a:ext uri="{FF2B5EF4-FFF2-40B4-BE49-F238E27FC236}">
                <a16:creationId xmlns:a16="http://schemas.microsoft.com/office/drawing/2014/main" id="{1F9CDC08-2814-4EF9-A060-1EE76B427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56F12-5EB1-4D0A-8969-73A93539B7EA}"/>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3655905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0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2981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99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52B6-0838-4166-BC3D-91ECE9F9A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5F204C-ACDD-4384-AB3A-C84226B0A3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DA9433-AB61-4A5E-B829-7772CF7AB60E}"/>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5" name="Footer Placeholder 4">
            <a:extLst>
              <a:ext uri="{FF2B5EF4-FFF2-40B4-BE49-F238E27FC236}">
                <a16:creationId xmlns:a16="http://schemas.microsoft.com/office/drawing/2014/main" id="{B93348F1-D416-4612-86F7-2DC50CF1A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62822-521A-4801-BE20-584966B55AF1}"/>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86217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6C29-03A4-4E94-A1BA-CA851B330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15AAC-6072-4BAE-A8BF-C76C946C4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300EFB-ABDD-4140-BD8D-E6CD2FD67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F76DFF-696A-4088-A726-FA5CBE5803DB}"/>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6" name="Footer Placeholder 5">
            <a:extLst>
              <a:ext uri="{FF2B5EF4-FFF2-40B4-BE49-F238E27FC236}">
                <a16:creationId xmlns:a16="http://schemas.microsoft.com/office/drawing/2014/main" id="{E603A48F-D8A1-42C4-9393-A88A674EF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2A761C-24CF-47F5-9CCA-142A2FD531AA}"/>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333782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217D-C966-49AC-BBCB-DE567C699B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D5E3A9-28FC-4827-A87E-20348BB4D1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34D64-2451-4D94-BD07-E38026206E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E4947A-4BB8-450C-9A90-B6CD7CC6C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70E534-1C0A-4824-B5D1-5A0B394225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D76F6-9769-4B90-AA5F-76B44F37821C}"/>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8" name="Footer Placeholder 7">
            <a:extLst>
              <a:ext uri="{FF2B5EF4-FFF2-40B4-BE49-F238E27FC236}">
                <a16:creationId xmlns:a16="http://schemas.microsoft.com/office/drawing/2014/main" id="{B1D75BA6-CFA9-43A9-B26E-8BD9796C02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E01847-28E3-4B1B-B70E-095F8F67F4C6}"/>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292097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DFE8-F1B2-4E7A-BA29-C92EEEDD4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460CFC-6E93-463D-AC8E-2031AD3D115F}"/>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4" name="Footer Placeholder 3">
            <a:extLst>
              <a:ext uri="{FF2B5EF4-FFF2-40B4-BE49-F238E27FC236}">
                <a16:creationId xmlns:a16="http://schemas.microsoft.com/office/drawing/2014/main" id="{5578CA06-E547-4699-96F9-17694CF04A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5E0AB2-9BFA-46C8-A007-B275A67E9356}"/>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393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84812-BF0C-47CB-9AB6-B74793D954F4}"/>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3" name="Footer Placeholder 2">
            <a:extLst>
              <a:ext uri="{FF2B5EF4-FFF2-40B4-BE49-F238E27FC236}">
                <a16:creationId xmlns:a16="http://schemas.microsoft.com/office/drawing/2014/main" id="{FB3227B2-3D8E-43E3-86A4-87FEB7FFCE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AC8377-D0E2-476C-84CB-7A83CD045DB5}"/>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57324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D6E9-FE66-477B-96B4-7CB6ADF03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222FF4-4F61-4E0D-A5A0-BC9D72A851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65E316-2CFE-4B15-8334-B845C2B27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79EC4-5A86-4A62-9314-1B35D6C57412}"/>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6" name="Footer Placeholder 5">
            <a:extLst>
              <a:ext uri="{FF2B5EF4-FFF2-40B4-BE49-F238E27FC236}">
                <a16:creationId xmlns:a16="http://schemas.microsoft.com/office/drawing/2014/main" id="{DC2B9043-45EF-46FA-9FDB-D363A9ED8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5062C-7195-4BE9-99DE-F495B53592DC}"/>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91476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DDA0-3260-47D5-BD60-BF8EEEAD3D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CACFD7-34B7-4201-BF52-1F0E2F1F2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A8B64E-1E1D-4B8B-88EE-156BFA80B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8379D-51E3-4CEB-B540-F16E9700A90B}"/>
              </a:ext>
            </a:extLst>
          </p:cNvPr>
          <p:cNvSpPr>
            <a:spLocks noGrp="1"/>
          </p:cNvSpPr>
          <p:nvPr>
            <p:ph type="dt" sz="half" idx="10"/>
          </p:nvPr>
        </p:nvSpPr>
        <p:spPr/>
        <p:txBody>
          <a:bodyPr/>
          <a:lstStyle/>
          <a:p>
            <a:fld id="{82FCEFF5-941A-4FC9-9135-D2BDAB895923}" type="datetimeFigureOut">
              <a:rPr lang="en-US" smtClean="0"/>
              <a:t>6/18/19</a:t>
            </a:fld>
            <a:endParaRPr lang="en-US"/>
          </a:p>
        </p:txBody>
      </p:sp>
      <p:sp>
        <p:nvSpPr>
          <p:cNvPr id="6" name="Footer Placeholder 5">
            <a:extLst>
              <a:ext uri="{FF2B5EF4-FFF2-40B4-BE49-F238E27FC236}">
                <a16:creationId xmlns:a16="http://schemas.microsoft.com/office/drawing/2014/main" id="{A91CB17A-CFDC-42F5-9F67-E41208B47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91C7B-D20D-4759-958D-E3BA964FECD4}"/>
              </a:ext>
            </a:extLst>
          </p:cNvPr>
          <p:cNvSpPr>
            <a:spLocks noGrp="1"/>
          </p:cNvSpPr>
          <p:nvPr>
            <p:ph type="sldNum" sz="quarter" idx="12"/>
          </p:nvPr>
        </p:nvSpPr>
        <p:spPr/>
        <p:txBody>
          <a:bodyPr/>
          <a:lstStyle/>
          <a:p>
            <a:fld id="{2D985374-5354-4C9E-A1B4-E8FC5A60D4EC}" type="slidenum">
              <a:rPr lang="en-US" smtClean="0"/>
              <a:t>‹#›</a:t>
            </a:fld>
            <a:endParaRPr lang="en-US"/>
          </a:p>
        </p:txBody>
      </p:sp>
    </p:spTree>
    <p:extLst>
      <p:ext uri="{BB962C8B-B14F-4D97-AF65-F5344CB8AC3E}">
        <p14:creationId xmlns:p14="http://schemas.microsoft.com/office/powerpoint/2010/main" val="79387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6000" r="-2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232E2-D7A5-4ACC-A305-77818C46C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C0D7A-1BEC-4239-AABE-BED693B0D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D018B-F621-4E35-A3D0-2C2ECB583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CEFF5-941A-4FC9-9135-D2BDAB895923}" type="datetimeFigureOut">
              <a:rPr lang="en-US" smtClean="0"/>
              <a:t>6/18/19</a:t>
            </a:fld>
            <a:endParaRPr lang="en-US"/>
          </a:p>
        </p:txBody>
      </p:sp>
      <p:sp>
        <p:nvSpPr>
          <p:cNvPr id="5" name="Footer Placeholder 4">
            <a:extLst>
              <a:ext uri="{FF2B5EF4-FFF2-40B4-BE49-F238E27FC236}">
                <a16:creationId xmlns:a16="http://schemas.microsoft.com/office/drawing/2014/main" id="{6B12E17E-AC53-42F9-B66A-F3634F319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83A8F9-A376-46F3-B2EA-7E0D2157E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85374-5354-4C9E-A1B4-E8FC5A60D4EC}" type="slidenum">
              <a:rPr lang="en-US" smtClean="0"/>
              <a:t>‹#›</a:t>
            </a:fld>
            <a:endParaRPr lang="en-US"/>
          </a:p>
        </p:txBody>
      </p:sp>
    </p:spTree>
    <p:extLst>
      <p:ext uri="{BB962C8B-B14F-4D97-AF65-F5344CB8AC3E}">
        <p14:creationId xmlns:p14="http://schemas.microsoft.com/office/powerpoint/2010/main" val="21000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6/18/19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991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4F382B-629F-5C47-96F3-9B0BFE21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 y="1925619"/>
            <a:ext cx="12192403" cy="4932381"/>
          </a:xfrm>
          <a:prstGeom prst="rect">
            <a:avLst/>
          </a:prstGeom>
        </p:spPr>
      </p:pic>
      <p:sp>
        <p:nvSpPr>
          <p:cNvPr id="7" name="Rectangle 6">
            <a:extLst>
              <a:ext uri="{FF2B5EF4-FFF2-40B4-BE49-F238E27FC236}">
                <a16:creationId xmlns:a16="http://schemas.microsoft.com/office/drawing/2014/main" id="{3161C8D5-4416-4B45-A310-63E9BE1B87E4}"/>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33359BB-9388-5A41-A574-1AFF5E78F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3" y="2021085"/>
            <a:ext cx="6518640" cy="1613366"/>
          </a:xfrm>
          <a:prstGeom prst="rect">
            <a:avLst/>
          </a:prstGeom>
        </p:spPr>
      </p:pic>
      <p:pic>
        <p:nvPicPr>
          <p:cNvPr id="9" name="Picture 8">
            <a:extLst>
              <a:ext uri="{FF2B5EF4-FFF2-40B4-BE49-F238E27FC236}">
                <a16:creationId xmlns:a16="http://schemas.microsoft.com/office/drawing/2014/main" id="{171D5393-1BC0-BA48-8904-8CE8F2E50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0096" y="617983"/>
            <a:ext cx="4172712" cy="3411192"/>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7E316EB8-2097-43A4-99D2-F89996FF3CCC}"/>
              </a:ext>
            </a:extLst>
          </p:cNvPr>
          <p:cNvSpPr txBox="1"/>
          <p:nvPr/>
        </p:nvSpPr>
        <p:spPr>
          <a:xfrm>
            <a:off x="0" y="4391809"/>
            <a:ext cx="10208076" cy="1015663"/>
          </a:xfrm>
          <a:prstGeom prst="rect">
            <a:avLst/>
          </a:prstGeom>
          <a:noFill/>
        </p:spPr>
        <p:txBody>
          <a:bodyPr wrap="square" rtlCol="0">
            <a:spAutoFit/>
          </a:bodyPr>
          <a:lstStyle/>
          <a:p>
            <a:pPr algn="ctr"/>
            <a:r>
              <a:rPr lang="en-US" sz="6000" b="1" dirty="0">
                <a:latin typeface="Trade Gothic" pitchFamily="2" charset="0"/>
              </a:rPr>
              <a:t>Bishop Sandra Steiner Ball</a:t>
            </a:r>
          </a:p>
        </p:txBody>
      </p:sp>
    </p:spTree>
    <p:extLst>
      <p:ext uri="{BB962C8B-B14F-4D97-AF65-F5344CB8AC3E}">
        <p14:creationId xmlns:p14="http://schemas.microsoft.com/office/powerpoint/2010/main" val="1631328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7968-7224-4FC6-BCA5-4A8568EEE7A0}"/>
              </a:ext>
            </a:extLst>
          </p:cNvPr>
          <p:cNvSpPr>
            <a:spLocks noGrp="1"/>
          </p:cNvSpPr>
          <p:nvPr>
            <p:ph type="title"/>
          </p:nvPr>
        </p:nvSpPr>
        <p:spPr>
          <a:xfrm>
            <a:off x="5891515" y="707951"/>
            <a:ext cx="6300466" cy="5442098"/>
          </a:xfrm>
        </p:spPr>
        <p:txBody>
          <a:bodyPr vert="horz" lIns="91440" tIns="45720" rIns="91440" bIns="45720" rtlCol="0" anchor="b">
            <a:noAutofit/>
          </a:bodyPr>
          <a:lstStyle/>
          <a:p>
            <a:pPr>
              <a:lnSpc>
                <a:spcPct val="150000"/>
              </a:lnSpc>
            </a:pPr>
            <a:r>
              <a:rPr lang="en-US" sz="6400" b="1" dirty="0">
                <a:latin typeface="Trade Gothic" pitchFamily="2" charset="0"/>
              </a:rPr>
              <a:t>God Loves You. God Desires You. </a:t>
            </a:r>
            <a:br>
              <a:rPr lang="en-US" sz="6400" b="1" dirty="0">
                <a:latin typeface="Trade Gothic" pitchFamily="2" charset="0"/>
              </a:rPr>
            </a:br>
            <a:r>
              <a:rPr lang="en-US" sz="6400" b="1" dirty="0">
                <a:latin typeface="Trade Gothic" pitchFamily="2" charset="0"/>
              </a:rPr>
              <a:t>Jesus Saves. </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jesus saves">
            <a:extLst>
              <a:ext uri="{FF2B5EF4-FFF2-40B4-BE49-F238E27FC236}">
                <a16:creationId xmlns:a16="http://schemas.microsoft.com/office/drawing/2014/main" id="{1471D7C1-AD25-485C-BB82-847AFFD31F5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20" r="9439"/>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4746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85BF4-12B4-4C20-AA04-19CF7BA116BC}"/>
              </a:ext>
            </a:extLst>
          </p:cNvPr>
          <p:cNvSpPr>
            <a:spLocks noGrp="1"/>
          </p:cNvSpPr>
          <p:nvPr>
            <p:ph type="title"/>
          </p:nvPr>
        </p:nvSpPr>
        <p:spPr>
          <a:xfrm>
            <a:off x="674237" y="914400"/>
            <a:ext cx="3657600" cy="2887579"/>
          </a:xfrm>
        </p:spPr>
        <p:txBody>
          <a:bodyPr vert="horz" lIns="91440" tIns="45720" rIns="91440" bIns="45720" rtlCol="0" anchor="b">
            <a:noAutofit/>
          </a:bodyPr>
          <a:lstStyle/>
          <a:p>
            <a:pPr algn="ctr"/>
            <a:r>
              <a:rPr lang="en-US" sz="4800" b="1" kern="1200" dirty="0">
                <a:solidFill>
                  <a:srgbClr val="FFFFFF"/>
                </a:solidFill>
                <a:latin typeface="Trade Gothic" pitchFamily="2" charset="0"/>
              </a:rPr>
              <a:t>2019 </a:t>
            </a:r>
            <a:br>
              <a:rPr lang="en-US" sz="4800" b="1" kern="1200" dirty="0">
                <a:solidFill>
                  <a:srgbClr val="FFFFFF"/>
                </a:solidFill>
                <a:latin typeface="Trade Gothic" pitchFamily="2" charset="0"/>
              </a:rPr>
            </a:br>
            <a:r>
              <a:rPr lang="en-US" sz="4800" b="1" kern="1200" dirty="0">
                <a:solidFill>
                  <a:srgbClr val="FFFFFF"/>
                </a:solidFill>
                <a:latin typeface="Trade Gothic" pitchFamily="2" charset="0"/>
              </a:rPr>
              <a:t>Special Session of the General Conference</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screenshot of a computer screen&#10;&#10;Description automatically generated">
            <a:extLst>
              <a:ext uri="{FF2B5EF4-FFF2-40B4-BE49-F238E27FC236}">
                <a16:creationId xmlns:a16="http://schemas.microsoft.com/office/drawing/2014/main" id="{FC335926-9472-4AD6-A3F1-A13D0BBB4C71}"/>
              </a:ext>
            </a:extLst>
          </p:cNvPr>
          <p:cNvPicPr>
            <a:picLocks noGrp="1" noChangeAspect="1"/>
          </p:cNvPicPr>
          <p:nvPr>
            <p:ph idx="1"/>
          </p:nvPr>
        </p:nvPicPr>
        <p:blipFill rotWithShape="1">
          <a:blip r:embed="rId2"/>
          <a:srcRect l="24530" t="22230" r="25514" b="18610"/>
          <a:stretch/>
        </p:blipFill>
        <p:spPr>
          <a:xfrm>
            <a:off x="5153822" y="1250195"/>
            <a:ext cx="6553545" cy="4365551"/>
          </a:xfrm>
          <a:prstGeom prst="rect">
            <a:avLst/>
          </a:prstGeom>
          <a:ln w="228600" cap="sq" cmpd="thickThin">
            <a:solidFill>
              <a:srgbClr val="000000"/>
            </a:solidFill>
            <a:prstDash val="solid"/>
            <a:miter lim="800000"/>
          </a:ln>
          <a:effectLst>
            <a:innerShdw blurRad="76200">
              <a:srgbClr val="000000"/>
            </a:innerShdw>
          </a:effectLst>
        </p:spPr>
      </p:pic>
      <p:sp>
        <p:nvSpPr>
          <p:cNvPr id="7" name="Title 1">
            <a:extLst>
              <a:ext uri="{FF2B5EF4-FFF2-40B4-BE49-F238E27FC236}">
                <a16:creationId xmlns:a16="http://schemas.microsoft.com/office/drawing/2014/main" id="{ED52E6B2-856D-4C33-AF36-13FEABF2A96B}"/>
              </a:ext>
            </a:extLst>
          </p:cNvPr>
          <p:cNvSpPr txBox="1">
            <a:spLocks/>
          </p:cNvSpPr>
          <p:nvPr/>
        </p:nvSpPr>
        <p:spPr>
          <a:xfrm>
            <a:off x="780142" y="3899463"/>
            <a:ext cx="3657600" cy="20441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FFFFFF"/>
                </a:solidFill>
                <a:latin typeface="Trade Gothic" pitchFamily="2" charset="0"/>
              </a:rPr>
              <a:t>We can </a:t>
            </a:r>
          </a:p>
          <a:p>
            <a:pPr algn="ctr"/>
            <a:r>
              <a:rPr lang="en-US" sz="4800" b="1" dirty="0">
                <a:solidFill>
                  <a:srgbClr val="FFFFFF"/>
                </a:solidFill>
                <a:latin typeface="Trade Gothic" pitchFamily="2" charset="0"/>
              </a:rPr>
              <a:t>Do better </a:t>
            </a:r>
          </a:p>
        </p:txBody>
      </p:sp>
    </p:spTree>
    <p:extLst>
      <p:ext uri="{BB962C8B-B14F-4D97-AF65-F5344CB8AC3E}">
        <p14:creationId xmlns:p14="http://schemas.microsoft.com/office/powerpoint/2010/main" val="354148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D344F002-B862-4CB7-BDB0-EEF7E4639D6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DB19B-548D-4D8E-9767-85EFE9B76DB6}"/>
              </a:ext>
            </a:extLst>
          </p:cNvPr>
          <p:cNvSpPr>
            <a:spLocks noGrp="1"/>
          </p:cNvSpPr>
          <p:nvPr>
            <p:ph type="title"/>
          </p:nvPr>
        </p:nvSpPr>
        <p:spPr>
          <a:xfrm>
            <a:off x="104173" y="5317240"/>
            <a:ext cx="11933498" cy="744836"/>
          </a:xfrm>
        </p:spPr>
        <p:txBody>
          <a:bodyPr vert="horz" lIns="91440" tIns="45720" rIns="91440" bIns="45720" rtlCol="0" anchor="ctr">
            <a:noAutofit/>
          </a:bodyPr>
          <a:lstStyle/>
          <a:p>
            <a:pPr algn="ctr"/>
            <a:r>
              <a:rPr lang="en-US" sz="5000" b="1" cap="small" spc="100" dirty="0">
                <a:solidFill>
                  <a:schemeClr val="tx1">
                    <a:lumMod val="85000"/>
                    <a:lumOff val="15000"/>
                  </a:schemeClr>
                </a:solidFill>
                <a:latin typeface="Trade Gothic" pitchFamily="2" charset="0"/>
              </a:rPr>
              <a:t>What We Know—What Did Not Change</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41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9E9877-9254-7B4A-A9A4-6748F2CF04EE}"/>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AD03F6-34B3-0C41-81BB-F0BE6FEEF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
        <p:nvSpPr>
          <p:cNvPr id="5" name="Subtitle 4">
            <a:extLst>
              <a:ext uri="{FF2B5EF4-FFF2-40B4-BE49-F238E27FC236}">
                <a16:creationId xmlns:a16="http://schemas.microsoft.com/office/drawing/2014/main" id="{172E1C99-DFE1-431F-A65D-A08900D50E23}"/>
              </a:ext>
            </a:extLst>
          </p:cNvPr>
          <p:cNvSpPr>
            <a:spLocks noGrp="1"/>
          </p:cNvSpPr>
          <p:nvPr>
            <p:ph type="subTitle" idx="1"/>
          </p:nvPr>
        </p:nvSpPr>
        <p:spPr>
          <a:xfrm>
            <a:off x="4259483" y="94952"/>
            <a:ext cx="7816975" cy="4699861"/>
          </a:xfrm>
        </p:spPr>
        <p:txBody>
          <a:bodyPr>
            <a:noAutofit/>
          </a:bodyPr>
          <a:lstStyle/>
          <a:p>
            <a:pPr>
              <a:lnSpc>
                <a:spcPct val="100000"/>
              </a:lnSpc>
              <a:spcBef>
                <a:spcPts val="0"/>
              </a:spcBef>
            </a:pPr>
            <a:r>
              <a:rPr lang="en-US" sz="4400" b="1" dirty="0">
                <a:latin typeface="Trade Gothic" pitchFamily="2" charset="0"/>
              </a:rPr>
              <a:t>“We affirm that all persons are individuals of sacred worth, created in the image </a:t>
            </a:r>
          </a:p>
          <a:p>
            <a:pPr>
              <a:lnSpc>
                <a:spcPct val="100000"/>
              </a:lnSpc>
              <a:spcBef>
                <a:spcPts val="0"/>
              </a:spcBef>
            </a:pPr>
            <a:r>
              <a:rPr lang="en-US" sz="4400" b="1" dirty="0">
                <a:latin typeface="Trade Gothic" pitchFamily="2" charset="0"/>
              </a:rPr>
              <a:t>of God. . . </a:t>
            </a:r>
          </a:p>
        </p:txBody>
      </p:sp>
      <p:pic>
        <p:nvPicPr>
          <p:cNvPr id="6" name="Picture 2" descr="Image result for umc book of discipline">
            <a:extLst>
              <a:ext uri="{FF2B5EF4-FFF2-40B4-BE49-F238E27FC236}">
                <a16:creationId xmlns:a16="http://schemas.microsoft.com/office/drawing/2014/main" id="{C8B88371-FB4E-4B01-A9C4-676DA8AC00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75" r="33830"/>
          <a:stretch/>
        </p:blipFill>
        <p:spPr bwMode="auto">
          <a:xfrm>
            <a:off x="0" y="0"/>
            <a:ext cx="4201403" cy="552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89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D155D1-8942-5649-A53D-F5EF95B63852}"/>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AD03F6-34B3-0C41-81BB-F0BE6FEEF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
        <p:nvSpPr>
          <p:cNvPr id="5" name="Subtitle 4">
            <a:extLst>
              <a:ext uri="{FF2B5EF4-FFF2-40B4-BE49-F238E27FC236}">
                <a16:creationId xmlns:a16="http://schemas.microsoft.com/office/drawing/2014/main" id="{172E1C99-DFE1-431F-A65D-A08900D50E23}"/>
              </a:ext>
            </a:extLst>
          </p:cNvPr>
          <p:cNvSpPr>
            <a:spLocks noGrp="1"/>
          </p:cNvSpPr>
          <p:nvPr>
            <p:ph type="subTitle" idx="1"/>
          </p:nvPr>
        </p:nvSpPr>
        <p:spPr>
          <a:xfrm>
            <a:off x="4259483" y="94952"/>
            <a:ext cx="7816975" cy="4699861"/>
          </a:xfrm>
        </p:spPr>
        <p:txBody>
          <a:bodyPr>
            <a:noAutofit/>
          </a:bodyPr>
          <a:lstStyle/>
          <a:p>
            <a:pPr>
              <a:lnSpc>
                <a:spcPct val="100000"/>
              </a:lnSpc>
              <a:spcBef>
                <a:spcPts val="0"/>
              </a:spcBef>
            </a:pPr>
            <a:r>
              <a:rPr lang="en-US" sz="4400" b="1" dirty="0">
                <a:latin typeface="Trade Gothic" pitchFamily="2" charset="0"/>
              </a:rPr>
              <a:t>“We affirm God’s grace is available to all. . . We implore families and churches not to reject or condemn lesbian and gay members and friends.”</a:t>
            </a:r>
          </a:p>
          <a:p>
            <a:pPr>
              <a:lnSpc>
                <a:spcPct val="100000"/>
              </a:lnSpc>
              <a:spcBef>
                <a:spcPts val="0"/>
              </a:spcBef>
            </a:pPr>
            <a:r>
              <a:rPr lang="en-US" sz="4400" b="1" dirty="0">
                <a:latin typeface="Trade Gothic" pitchFamily="2" charset="0"/>
              </a:rPr>
              <a:t>¶ 161.G</a:t>
            </a:r>
          </a:p>
        </p:txBody>
      </p:sp>
      <p:pic>
        <p:nvPicPr>
          <p:cNvPr id="6" name="Picture 2" descr="Image result for umc book of discipline">
            <a:extLst>
              <a:ext uri="{FF2B5EF4-FFF2-40B4-BE49-F238E27FC236}">
                <a16:creationId xmlns:a16="http://schemas.microsoft.com/office/drawing/2014/main" id="{C8B88371-FB4E-4B01-A9C4-676DA8AC00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75" r="33830"/>
          <a:stretch/>
        </p:blipFill>
        <p:spPr bwMode="auto">
          <a:xfrm>
            <a:off x="0" y="0"/>
            <a:ext cx="4201403" cy="552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959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4965F6-C1FA-3D4F-B135-0D69D49D54AC}"/>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E24ACC-CBEB-4095-9C88-7BBFBEF219A0}"/>
              </a:ext>
            </a:extLst>
          </p:cNvPr>
          <p:cNvSpPr>
            <a:spLocks noGrp="1"/>
          </p:cNvSpPr>
          <p:nvPr>
            <p:ph idx="1"/>
          </p:nvPr>
        </p:nvSpPr>
        <p:spPr>
          <a:xfrm>
            <a:off x="752354" y="198634"/>
            <a:ext cx="10451940" cy="4736454"/>
          </a:xfrm>
        </p:spPr>
        <p:txBody>
          <a:bodyPr>
            <a:normAutofit/>
          </a:bodyPr>
          <a:lstStyle/>
          <a:p>
            <a:pPr marL="0" indent="0" algn="ctr">
              <a:buNone/>
            </a:pPr>
            <a:r>
              <a:rPr lang="en-US" sz="4800" b="1" dirty="0">
                <a:latin typeface="Trade Gothic" pitchFamily="2" charset="0"/>
              </a:rPr>
              <a:t>All persons, regardless of age, gender, marital status, or sexual orientation, </a:t>
            </a:r>
          </a:p>
          <a:p>
            <a:pPr marL="0" indent="0" algn="ctr">
              <a:buNone/>
            </a:pPr>
            <a:r>
              <a:rPr lang="en-US" sz="4800" b="1" dirty="0">
                <a:latin typeface="Trade Gothic" pitchFamily="2" charset="0"/>
              </a:rPr>
              <a:t>are entitled to have their human rights and civil rights ensured and to be protected against violence.</a:t>
            </a:r>
          </a:p>
          <a:p>
            <a:endParaRPr lang="en-US" sz="4800" dirty="0">
              <a:latin typeface="Trade Gothic" pitchFamily="2" charset="0"/>
            </a:endParaRPr>
          </a:p>
        </p:txBody>
      </p:sp>
      <p:pic>
        <p:nvPicPr>
          <p:cNvPr id="4" name="Picture 3">
            <a:extLst>
              <a:ext uri="{FF2B5EF4-FFF2-40B4-BE49-F238E27FC236}">
                <a16:creationId xmlns:a16="http://schemas.microsoft.com/office/drawing/2014/main" id="{41CB97FA-7330-1E48-929E-0651BCC13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pic>
        <p:nvPicPr>
          <p:cNvPr id="1026" name="Picture 2" descr="Related image">
            <a:extLst>
              <a:ext uri="{FF2B5EF4-FFF2-40B4-BE49-F238E27FC236}">
                <a16:creationId xmlns:a16="http://schemas.microsoft.com/office/drawing/2014/main" id="{49A58BBA-599D-4C0F-8BCF-6161358742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09" b="14166"/>
          <a:stretch/>
        </p:blipFill>
        <p:spPr bwMode="auto">
          <a:xfrm>
            <a:off x="5830243" y="4935088"/>
            <a:ext cx="5971046" cy="190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5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5E87D3-0548-A543-94BE-CBC82B648CB4}"/>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665634-A80D-40B2-990A-6E5011AADC97}"/>
              </a:ext>
            </a:extLst>
          </p:cNvPr>
          <p:cNvSpPr>
            <a:spLocks noGrp="1"/>
          </p:cNvSpPr>
          <p:nvPr>
            <p:ph idx="1"/>
          </p:nvPr>
        </p:nvSpPr>
        <p:spPr>
          <a:xfrm>
            <a:off x="763929" y="1275073"/>
            <a:ext cx="11018133" cy="3594111"/>
          </a:xfrm>
        </p:spPr>
        <p:txBody>
          <a:bodyPr>
            <a:noAutofit/>
          </a:bodyPr>
          <a:lstStyle/>
          <a:p>
            <a:pPr marL="0" lvl="0" indent="0">
              <a:lnSpc>
                <a:spcPct val="100000"/>
              </a:lnSpc>
              <a:spcBef>
                <a:spcPts val="400"/>
              </a:spcBef>
              <a:buNone/>
            </a:pPr>
            <a:r>
              <a:rPr lang="en-US" sz="3600" dirty="0">
                <a:latin typeface="Trade Gothic" pitchFamily="2" charset="0"/>
                <a:cs typeface="Arial" panose="020B0604020202020204" pitchFamily="34" charset="0"/>
              </a:rPr>
              <a:t>¶  341.6: Ceremonies that celebrate homosexual unions shall not be conducted by our ministers and shall not be conducted in our churches.</a:t>
            </a:r>
          </a:p>
        </p:txBody>
      </p:sp>
      <p:pic>
        <p:nvPicPr>
          <p:cNvPr id="4" name="Picture 3">
            <a:extLst>
              <a:ext uri="{FF2B5EF4-FFF2-40B4-BE49-F238E27FC236}">
                <a16:creationId xmlns:a16="http://schemas.microsoft.com/office/drawing/2014/main" id="{992C8D54-19FD-CE48-BE8B-D5DC7C3A7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
        <p:nvSpPr>
          <p:cNvPr id="5" name="Title 1">
            <a:extLst>
              <a:ext uri="{FF2B5EF4-FFF2-40B4-BE49-F238E27FC236}">
                <a16:creationId xmlns:a16="http://schemas.microsoft.com/office/drawing/2014/main" id="{DD2BAAF3-07C1-4B92-A680-379034F2665D}"/>
              </a:ext>
            </a:extLst>
          </p:cNvPr>
          <p:cNvSpPr>
            <a:spLocks noGrp="1"/>
          </p:cNvSpPr>
          <p:nvPr>
            <p:ph type="title"/>
          </p:nvPr>
        </p:nvSpPr>
        <p:spPr>
          <a:xfrm>
            <a:off x="81023" y="379766"/>
            <a:ext cx="11898774" cy="744836"/>
          </a:xfrm>
        </p:spPr>
        <p:txBody>
          <a:bodyPr vert="horz" lIns="91440" tIns="45720" rIns="91440" bIns="45720" rtlCol="0" anchor="ctr">
            <a:noAutofit/>
          </a:bodyPr>
          <a:lstStyle/>
          <a:p>
            <a:pPr algn="ctr"/>
            <a:r>
              <a:rPr lang="en-US" sz="4800" b="1" cap="small" spc="100" dirty="0">
                <a:latin typeface="Trade Gothic" pitchFamily="2" charset="0"/>
              </a:rPr>
              <a:t>What We Know—What Did Not Change</a:t>
            </a:r>
          </a:p>
        </p:txBody>
      </p:sp>
    </p:spTree>
    <p:extLst>
      <p:ext uri="{BB962C8B-B14F-4D97-AF65-F5344CB8AC3E}">
        <p14:creationId xmlns:p14="http://schemas.microsoft.com/office/powerpoint/2010/main" val="416379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1808F5-F263-3241-873F-12A418B39340}"/>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665634-A80D-40B2-990A-6E5011AADC97}"/>
              </a:ext>
            </a:extLst>
          </p:cNvPr>
          <p:cNvSpPr>
            <a:spLocks noGrp="1"/>
          </p:cNvSpPr>
          <p:nvPr>
            <p:ph idx="1"/>
          </p:nvPr>
        </p:nvSpPr>
        <p:spPr>
          <a:xfrm>
            <a:off x="439838" y="968012"/>
            <a:ext cx="11516810" cy="5649132"/>
          </a:xfrm>
        </p:spPr>
        <p:txBody>
          <a:bodyPr>
            <a:noAutofit/>
          </a:bodyPr>
          <a:lstStyle/>
          <a:p>
            <a:pPr marL="0" lvl="0" indent="0">
              <a:lnSpc>
                <a:spcPct val="100000"/>
              </a:lnSpc>
              <a:buNone/>
            </a:pPr>
            <a:r>
              <a:rPr lang="en-US" sz="3600" dirty="0">
                <a:latin typeface="Trade Gothic" pitchFamily="2" charset="0"/>
              </a:rPr>
              <a:t>Candidacy for Ordination ¶ 304.3: </a:t>
            </a:r>
          </a:p>
          <a:p>
            <a:pPr marL="0" lvl="0" indent="0">
              <a:lnSpc>
                <a:spcPct val="100000"/>
              </a:lnSpc>
              <a:buNone/>
            </a:pPr>
            <a:r>
              <a:rPr lang="en-US" sz="3600" dirty="0">
                <a:latin typeface="Trade Gothic" pitchFamily="2" charset="0"/>
              </a:rPr>
              <a:t>The practice of homosexuality is incompatible with Christian teaching</a:t>
            </a:r>
          </a:p>
        </p:txBody>
      </p:sp>
      <p:pic>
        <p:nvPicPr>
          <p:cNvPr id="4" name="Picture 3">
            <a:extLst>
              <a:ext uri="{FF2B5EF4-FFF2-40B4-BE49-F238E27FC236}">
                <a16:creationId xmlns:a16="http://schemas.microsoft.com/office/drawing/2014/main" id="{992C8D54-19FD-CE48-BE8B-D5DC7C3A7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
        <p:nvSpPr>
          <p:cNvPr id="5" name="Title 1">
            <a:extLst>
              <a:ext uri="{FF2B5EF4-FFF2-40B4-BE49-F238E27FC236}">
                <a16:creationId xmlns:a16="http://schemas.microsoft.com/office/drawing/2014/main" id="{63F69660-825F-44AB-8939-365A6B3D23FC}"/>
              </a:ext>
            </a:extLst>
          </p:cNvPr>
          <p:cNvSpPr>
            <a:spLocks noGrp="1"/>
          </p:cNvSpPr>
          <p:nvPr>
            <p:ph type="title"/>
          </p:nvPr>
        </p:nvSpPr>
        <p:spPr>
          <a:xfrm>
            <a:off x="164123" y="223176"/>
            <a:ext cx="11792525" cy="744836"/>
          </a:xfrm>
        </p:spPr>
        <p:txBody>
          <a:bodyPr vert="horz" lIns="91440" tIns="45720" rIns="91440" bIns="45720" rtlCol="0" anchor="ctr">
            <a:noAutofit/>
          </a:bodyPr>
          <a:lstStyle/>
          <a:p>
            <a:pPr algn="ctr"/>
            <a:r>
              <a:rPr lang="en-US" sz="4800" b="1" cap="small" spc="100" dirty="0">
                <a:latin typeface="Trade Gothic" pitchFamily="2" charset="0"/>
              </a:rPr>
              <a:t>What We Know—What Did Not Change</a:t>
            </a:r>
          </a:p>
        </p:txBody>
      </p:sp>
    </p:spTree>
    <p:extLst>
      <p:ext uri="{BB962C8B-B14F-4D97-AF65-F5344CB8AC3E}">
        <p14:creationId xmlns:p14="http://schemas.microsoft.com/office/powerpoint/2010/main" val="216633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F0CDF2-224E-C140-8ED2-66766E963071}"/>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665634-A80D-40B2-990A-6E5011AADC97}"/>
              </a:ext>
            </a:extLst>
          </p:cNvPr>
          <p:cNvSpPr>
            <a:spLocks noGrp="1"/>
          </p:cNvSpPr>
          <p:nvPr>
            <p:ph idx="1"/>
          </p:nvPr>
        </p:nvSpPr>
        <p:spPr>
          <a:xfrm>
            <a:off x="439838" y="968012"/>
            <a:ext cx="11516810" cy="5649132"/>
          </a:xfrm>
        </p:spPr>
        <p:txBody>
          <a:bodyPr>
            <a:noAutofit/>
          </a:bodyPr>
          <a:lstStyle/>
          <a:p>
            <a:pPr marL="0" lvl="0" indent="0">
              <a:lnSpc>
                <a:spcPct val="100000"/>
              </a:lnSpc>
              <a:buNone/>
            </a:pPr>
            <a:r>
              <a:rPr lang="en-US" sz="3600" dirty="0">
                <a:latin typeface="Trade Gothic" pitchFamily="2" charset="0"/>
              </a:rPr>
              <a:t>Therefore, self-avowed practicing homosexuals are not to be certified as candidates, ordained as ministers, or appointed to serve in The United Methodist Church.</a:t>
            </a:r>
          </a:p>
          <a:p>
            <a:pPr>
              <a:lnSpc>
                <a:spcPct val="100000"/>
              </a:lnSpc>
            </a:pPr>
            <a:endParaRPr lang="en-US" sz="3600" dirty="0">
              <a:latin typeface="Trade Gothic" pitchFamily="2" charset="0"/>
            </a:endParaRPr>
          </a:p>
        </p:txBody>
      </p:sp>
      <p:pic>
        <p:nvPicPr>
          <p:cNvPr id="4" name="Picture 3">
            <a:extLst>
              <a:ext uri="{FF2B5EF4-FFF2-40B4-BE49-F238E27FC236}">
                <a16:creationId xmlns:a16="http://schemas.microsoft.com/office/drawing/2014/main" id="{992C8D54-19FD-CE48-BE8B-D5DC7C3A7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
        <p:nvSpPr>
          <p:cNvPr id="5" name="Title 1">
            <a:extLst>
              <a:ext uri="{FF2B5EF4-FFF2-40B4-BE49-F238E27FC236}">
                <a16:creationId xmlns:a16="http://schemas.microsoft.com/office/drawing/2014/main" id="{63F69660-825F-44AB-8939-365A6B3D23FC}"/>
              </a:ext>
            </a:extLst>
          </p:cNvPr>
          <p:cNvSpPr>
            <a:spLocks noGrp="1"/>
          </p:cNvSpPr>
          <p:nvPr>
            <p:ph type="title"/>
          </p:nvPr>
        </p:nvSpPr>
        <p:spPr>
          <a:xfrm>
            <a:off x="164123" y="223176"/>
            <a:ext cx="11792525" cy="744836"/>
          </a:xfrm>
        </p:spPr>
        <p:txBody>
          <a:bodyPr vert="horz" lIns="91440" tIns="45720" rIns="91440" bIns="45720" rtlCol="0" anchor="ctr">
            <a:noAutofit/>
          </a:bodyPr>
          <a:lstStyle/>
          <a:p>
            <a:pPr algn="ctr"/>
            <a:r>
              <a:rPr lang="en-US" sz="4800" b="1" cap="small" spc="100" dirty="0">
                <a:latin typeface="Trade Gothic" pitchFamily="2" charset="0"/>
              </a:rPr>
              <a:t>What We Know—What Did Not Change</a:t>
            </a:r>
          </a:p>
        </p:txBody>
      </p:sp>
    </p:spTree>
    <p:extLst>
      <p:ext uri="{BB962C8B-B14F-4D97-AF65-F5344CB8AC3E}">
        <p14:creationId xmlns:p14="http://schemas.microsoft.com/office/powerpoint/2010/main" val="97403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3F4BA8-B4C3-0942-971B-7431C8F24E40}"/>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01E9C0-B074-4790-9670-A8141476250E}"/>
              </a:ext>
            </a:extLst>
          </p:cNvPr>
          <p:cNvSpPr>
            <a:spLocks noGrp="1"/>
          </p:cNvSpPr>
          <p:nvPr>
            <p:ph idx="1"/>
          </p:nvPr>
        </p:nvSpPr>
        <p:spPr>
          <a:xfrm>
            <a:off x="164123" y="980756"/>
            <a:ext cx="5531503" cy="4214095"/>
          </a:xfrm>
        </p:spPr>
        <p:txBody>
          <a:bodyPr>
            <a:noAutofit/>
          </a:bodyPr>
          <a:lstStyle/>
          <a:p>
            <a:pPr marL="0" lvl="0" indent="0">
              <a:lnSpc>
                <a:spcPct val="100000"/>
              </a:lnSpc>
              <a:buNone/>
            </a:pPr>
            <a:r>
              <a:rPr lang="en-US" sz="3600" dirty="0">
                <a:latin typeface="Trade Gothic" pitchFamily="2" charset="0"/>
              </a:rPr>
              <a:t>¶ 120: The mission of the Church is to make disciples of Jesus Christ for the transformation of the world.</a:t>
            </a:r>
          </a:p>
        </p:txBody>
      </p:sp>
      <p:pic>
        <p:nvPicPr>
          <p:cNvPr id="4" name="Picture 3">
            <a:extLst>
              <a:ext uri="{FF2B5EF4-FFF2-40B4-BE49-F238E27FC236}">
                <a16:creationId xmlns:a16="http://schemas.microsoft.com/office/drawing/2014/main" id="{F9C8349B-D47E-564A-9377-302ED9B0F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
        <p:nvSpPr>
          <p:cNvPr id="5" name="Title 1">
            <a:extLst>
              <a:ext uri="{FF2B5EF4-FFF2-40B4-BE49-F238E27FC236}">
                <a16:creationId xmlns:a16="http://schemas.microsoft.com/office/drawing/2014/main" id="{8CD2AA53-006B-4A01-9F48-7FE1907E9495}"/>
              </a:ext>
            </a:extLst>
          </p:cNvPr>
          <p:cNvSpPr>
            <a:spLocks noGrp="1"/>
          </p:cNvSpPr>
          <p:nvPr>
            <p:ph type="title"/>
          </p:nvPr>
        </p:nvSpPr>
        <p:spPr>
          <a:xfrm>
            <a:off x="263619" y="235920"/>
            <a:ext cx="11734652" cy="744836"/>
          </a:xfrm>
        </p:spPr>
        <p:txBody>
          <a:bodyPr vert="horz" lIns="91440" tIns="45720" rIns="91440" bIns="45720" rtlCol="0" anchor="ctr">
            <a:noAutofit/>
          </a:bodyPr>
          <a:lstStyle/>
          <a:p>
            <a:pPr algn="ctr"/>
            <a:r>
              <a:rPr lang="en-US" sz="4800" b="1" cap="small" spc="100" dirty="0">
                <a:latin typeface="Trade Gothic" pitchFamily="2" charset="0"/>
              </a:rPr>
              <a:t>What We Know—What Did Not Change</a:t>
            </a:r>
          </a:p>
        </p:txBody>
      </p:sp>
      <p:pic>
        <p:nvPicPr>
          <p:cNvPr id="8194" name="Picture 2" descr="Image result for matthew 28 18-20">
            <a:extLst>
              <a:ext uri="{FF2B5EF4-FFF2-40B4-BE49-F238E27FC236}">
                <a16:creationId xmlns:a16="http://schemas.microsoft.com/office/drawing/2014/main" id="{BCB2FFA7-E60E-4180-B82B-6F744CEA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617" y="1617897"/>
            <a:ext cx="6209654" cy="2926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43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ible">
            <a:extLst>
              <a:ext uri="{FF2B5EF4-FFF2-40B4-BE49-F238E27FC236}">
                <a16:creationId xmlns:a16="http://schemas.microsoft.com/office/drawing/2014/main" id="{6209E3AE-4FC3-41B8-8683-E1AB922F7F1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436" b="19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3D67AD-B0AD-4394-B351-82A75377A9F3}"/>
              </a:ext>
            </a:extLst>
          </p:cNvPr>
          <p:cNvSpPr>
            <a:spLocks noGrp="1"/>
          </p:cNvSpPr>
          <p:nvPr>
            <p:ph idx="1"/>
          </p:nvPr>
        </p:nvSpPr>
        <p:spPr>
          <a:xfrm>
            <a:off x="838200" y="288975"/>
            <a:ext cx="10515600" cy="5355553"/>
          </a:xfrm>
        </p:spPr>
        <p:txBody>
          <a:bodyPr>
            <a:noAutofit/>
          </a:bodyPr>
          <a:lstStyle/>
          <a:p>
            <a:pPr marL="0" indent="0">
              <a:lnSpc>
                <a:spcPct val="100000"/>
              </a:lnSpc>
              <a:buNone/>
            </a:pPr>
            <a:r>
              <a:rPr lang="en-US" sz="6000" b="1" dirty="0">
                <a:solidFill>
                  <a:srgbClr val="FFFFFF"/>
                </a:solidFill>
                <a:latin typeface="Trade Gothic" pitchFamily="2" charset="0"/>
              </a:rPr>
              <a:t>Ephesians 4:1-6; 29-32 (NRSV)</a:t>
            </a:r>
          </a:p>
          <a:p>
            <a:pPr marL="0" indent="0">
              <a:lnSpc>
                <a:spcPct val="100000"/>
              </a:lnSpc>
              <a:buNone/>
            </a:pPr>
            <a:r>
              <a:rPr lang="en-US" sz="4800" b="1" dirty="0">
                <a:solidFill>
                  <a:srgbClr val="FFFFFF"/>
                </a:solidFill>
                <a:latin typeface="Trade Gothic" pitchFamily="2" charset="0"/>
              </a:rPr>
              <a:t>“I therefore, the prisoner in the Lord, beg you to lead a life worthy of the calling to which you have been called, </a:t>
            </a:r>
          </a:p>
        </p:txBody>
      </p:sp>
    </p:spTree>
    <p:extLst>
      <p:ext uri="{BB962C8B-B14F-4D97-AF65-F5344CB8AC3E}">
        <p14:creationId xmlns:p14="http://schemas.microsoft.com/office/powerpoint/2010/main" val="194313410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42005-602D-0149-9D65-D1BD3D824C8B}"/>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01E9C0-B074-4790-9670-A8141476250E}"/>
              </a:ext>
            </a:extLst>
          </p:cNvPr>
          <p:cNvSpPr>
            <a:spLocks noGrp="1"/>
          </p:cNvSpPr>
          <p:nvPr>
            <p:ph idx="1"/>
          </p:nvPr>
        </p:nvSpPr>
        <p:spPr>
          <a:xfrm>
            <a:off x="164123" y="185530"/>
            <a:ext cx="8773332" cy="5627603"/>
          </a:xfrm>
        </p:spPr>
        <p:txBody>
          <a:bodyPr>
            <a:noAutofit/>
          </a:bodyPr>
          <a:lstStyle/>
          <a:p>
            <a:pPr marL="0" lvl="0" indent="0">
              <a:lnSpc>
                <a:spcPct val="100000"/>
              </a:lnSpc>
              <a:buNone/>
            </a:pPr>
            <a:r>
              <a:rPr lang="en-US" sz="3600" dirty="0">
                <a:latin typeface="Trade Gothic" pitchFamily="2" charset="0"/>
              </a:rPr>
              <a:t>¶ 202: The function of the local church, under the guidance of the  Holy Spirit is to help people to accept and confess Jesus Christ as Lord and Savior and to live their daily lives in light of their relationship </a:t>
            </a:r>
          </a:p>
          <a:p>
            <a:pPr marL="0" lvl="0" indent="0">
              <a:lnSpc>
                <a:spcPct val="100000"/>
              </a:lnSpc>
              <a:buNone/>
            </a:pPr>
            <a:r>
              <a:rPr lang="en-US" sz="3600" dirty="0">
                <a:latin typeface="Trade Gothic" pitchFamily="2" charset="0"/>
              </a:rPr>
              <a:t>with God.</a:t>
            </a:r>
          </a:p>
          <a:p>
            <a:pPr>
              <a:lnSpc>
                <a:spcPct val="100000"/>
              </a:lnSpc>
            </a:pPr>
            <a:endParaRPr lang="en-US" sz="3600" dirty="0">
              <a:latin typeface="Trade Gothic" pitchFamily="2" charset="0"/>
            </a:endParaRPr>
          </a:p>
        </p:txBody>
      </p:sp>
      <p:pic>
        <p:nvPicPr>
          <p:cNvPr id="4" name="Picture 3">
            <a:extLst>
              <a:ext uri="{FF2B5EF4-FFF2-40B4-BE49-F238E27FC236}">
                <a16:creationId xmlns:a16="http://schemas.microsoft.com/office/drawing/2014/main" id="{F9C8349B-D47E-564A-9377-302ED9B0F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pic>
        <p:nvPicPr>
          <p:cNvPr id="11266" name="Picture 2" descr="Image result for three crosses">
            <a:extLst>
              <a:ext uri="{FF2B5EF4-FFF2-40B4-BE49-F238E27FC236}">
                <a16:creationId xmlns:a16="http://schemas.microsoft.com/office/drawing/2014/main" id="{EC439E54-026A-4BCC-994E-905B29F68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606" y="1689652"/>
            <a:ext cx="4709768" cy="470003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74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E80C1F-E912-B34B-94C5-A46DC80E3C40}"/>
              </a:ext>
            </a:extLst>
          </p:cNvPr>
          <p:cNvSpPr/>
          <p:nvPr/>
        </p:nvSpPr>
        <p:spPr>
          <a:xfrm>
            <a:off x="-1" y="-34317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5E437E-C119-4DED-AA92-7C7CBA88BA13}"/>
              </a:ext>
            </a:extLst>
          </p:cNvPr>
          <p:cNvSpPr>
            <a:spLocks noGrp="1"/>
          </p:cNvSpPr>
          <p:nvPr>
            <p:ph type="title"/>
          </p:nvPr>
        </p:nvSpPr>
        <p:spPr>
          <a:xfrm>
            <a:off x="4495666" y="3299962"/>
            <a:ext cx="7733735" cy="3558038"/>
          </a:xfrm>
        </p:spPr>
        <p:txBody>
          <a:bodyPr vert="horz" lIns="91440" tIns="45720" rIns="91440" bIns="45720" rtlCol="0" anchor="t">
            <a:noAutofit/>
          </a:bodyPr>
          <a:lstStyle/>
          <a:p>
            <a:pPr algn="ctr">
              <a:lnSpc>
                <a:spcPct val="100000"/>
              </a:lnSpc>
            </a:pPr>
            <a:r>
              <a:rPr lang="en-US" b="1" dirty="0">
                <a:solidFill>
                  <a:srgbClr val="000000"/>
                </a:solidFill>
                <a:latin typeface="Trade Gothic" pitchFamily="2" charset="0"/>
              </a:rPr>
              <a:t>The following changes are determined to be constitutional and will be added to the </a:t>
            </a:r>
            <a:br>
              <a:rPr lang="en-US" b="1" dirty="0">
                <a:solidFill>
                  <a:srgbClr val="000000"/>
                </a:solidFill>
                <a:latin typeface="Trade Gothic" pitchFamily="2" charset="0"/>
              </a:rPr>
            </a:br>
            <a:r>
              <a:rPr lang="en-US" b="1" dirty="0">
                <a:solidFill>
                  <a:srgbClr val="000000"/>
                </a:solidFill>
                <a:latin typeface="Trade Gothic" pitchFamily="2" charset="0"/>
              </a:rPr>
              <a:t>Book of Discipline. </a:t>
            </a:r>
          </a:p>
        </p:txBody>
      </p:sp>
      <p:sp>
        <p:nvSpPr>
          <p:cNvPr id="75"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0" name="Picture 2" descr="Image result for new additions">
            <a:extLst>
              <a:ext uri="{FF2B5EF4-FFF2-40B4-BE49-F238E27FC236}">
                <a16:creationId xmlns:a16="http://schemas.microsoft.com/office/drawing/2014/main" id="{63AB61CD-5A88-4E9F-8769-4894D0EB66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181" y="3968830"/>
            <a:ext cx="3163437" cy="903839"/>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3FD2685F-319E-4B96-A13A-7D69231B3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1464" y="486137"/>
            <a:ext cx="3788075" cy="937549"/>
          </a:xfrm>
          <a:prstGeom prst="rect">
            <a:avLst/>
          </a:prstGeom>
        </p:spPr>
      </p:pic>
    </p:spTree>
    <p:extLst>
      <p:ext uri="{BB962C8B-B14F-4D97-AF65-F5344CB8AC3E}">
        <p14:creationId xmlns:p14="http://schemas.microsoft.com/office/powerpoint/2010/main" val="4226704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F2CA4E-CF61-6748-B218-68E524290C79}"/>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24901-46FF-4418-BC7C-5D62A7A5EE4A}"/>
              </a:ext>
            </a:extLst>
          </p:cNvPr>
          <p:cNvSpPr>
            <a:spLocks noGrp="1"/>
          </p:cNvSpPr>
          <p:nvPr>
            <p:ph idx="1"/>
          </p:nvPr>
        </p:nvSpPr>
        <p:spPr>
          <a:xfrm>
            <a:off x="336883" y="321176"/>
            <a:ext cx="7042166" cy="5567423"/>
          </a:xfrm>
        </p:spPr>
        <p:txBody>
          <a:bodyPr>
            <a:noAutofit/>
          </a:bodyPr>
          <a:lstStyle/>
          <a:p>
            <a:pPr marL="457200" indent="-457200">
              <a:lnSpc>
                <a:spcPct val="100000"/>
              </a:lnSpc>
              <a:buFont typeface="+mj-lt"/>
              <a:buAutoNum type="arabicPeriod"/>
            </a:pPr>
            <a:r>
              <a:rPr lang="en-US" sz="3600" b="1" dirty="0">
                <a:latin typeface="Trade Gothic" pitchFamily="2" charset="0"/>
              </a:rPr>
              <a:t>If a Church enters a process to exit the UMC, they must pay their fair share of pension liability as a part of that process. Clergy who exit the denomination retain their pension, but pension funds must be converted to limit further liability.</a:t>
            </a:r>
          </a:p>
          <a:p>
            <a:pPr>
              <a:lnSpc>
                <a:spcPct val="120000"/>
              </a:lnSpc>
            </a:pPr>
            <a:endParaRPr lang="en-US" sz="3600" b="1" dirty="0">
              <a:latin typeface="Trade Gothic" pitchFamily="2" charset="0"/>
            </a:endParaRPr>
          </a:p>
        </p:txBody>
      </p:sp>
      <p:pic>
        <p:nvPicPr>
          <p:cNvPr id="4" name="Picture 3" descr="A close up of a logo&#10;&#10;Description automatically generated">
            <a:extLst>
              <a:ext uri="{FF2B5EF4-FFF2-40B4-BE49-F238E27FC236}">
                <a16:creationId xmlns:a16="http://schemas.microsoft.com/office/drawing/2014/main" id="{B2EEB323-BFEF-AC41-AF9B-0EAD6D06A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949660"/>
            <a:ext cx="4042409" cy="1000497"/>
          </a:xfrm>
          <a:prstGeom prst="rect">
            <a:avLst/>
          </a:prstGeom>
        </p:spPr>
      </p:pic>
      <p:pic>
        <p:nvPicPr>
          <p:cNvPr id="13314" name="Picture 2" descr="Image result for Wespath">
            <a:extLst>
              <a:ext uri="{FF2B5EF4-FFF2-40B4-BE49-F238E27FC236}">
                <a16:creationId xmlns:a16="http://schemas.microsoft.com/office/drawing/2014/main" id="{68E51C07-86E3-48C6-80B7-415BF6F3F0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6259" y="2828925"/>
            <a:ext cx="3388994" cy="338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355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370D36-ECFC-6044-9DF7-93DA6F363E5B}"/>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24901-46FF-4418-BC7C-5D62A7A5EE4A}"/>
              </a:ext>
            </a:extLst>
          </p:cNvPr>
          <p:cNvSpPr>
            <a:spLocks noGrp="1"/>
          </p:cNvSpPr>
          <p:nvPr>
            <p:ph idx="1"/>
          </p:nvPr>
        </p:nvSpPr>
        <p:spPr>
          <a:xfrm>
            <a:off x="336883" y="324300"/>
            <a:ext cx="6977332" cy="5297267"/>
          </a:xfrm>
        </p:spPr>
        <p:txBody>
          <a:bodyPr>
            <a:noAutofit/>
          </a:bodyPr>
          <a:lstStyle/>
          <a:p>
            <a:pPr marL="514350" indent="-514350">
              <a:lnSpc>
                <a:spcPct val="100000"/>
              </a:lnSpc>
              <a:buFont typeface="+mj-lt"/>
              <a:buAutoNum type="arabicPeriod" startAt="2"/>
            </a:pPr>
            <a:r>
              <a:rPr lang="en-US" sz="3600" b="1" dirty="0">
                <a:latin typeface="Trade Gothic" pitchFamily="2" charset="0"/>
              </a:rPr>
              <a:t>Language will be added to the footnote that defines a self-avowed practicing homosexual. Someone who is living in a same-sex marriage, domestic partnership or civil union fits the definition of a self-avowed practicing homosexual.</a:t>
            </a:r>
          </a:p>
        </p:txBody>
      </p:sp>
      <p:pic>
        <p:nvPicPr>
          <p:cNvPr id="4" name="Picture 3" descr="A close up of a logo&#10;&#10;Description automatically generated">
            <a:extLst>
              <a:ext uri="{FF2B5EF4-FFF2-40B4-BE49-F238E27FC236}">
                <a16:creationId xmlns:a16="http://schemas.microsoft.com/office/drawing/2014/main" id="{B2EEB323-BFEF-AC41-AF9B-0EAD6D06A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949660"/>
            <a:ext cx="4042409" cy="1000497"/>
          </a:xfrm>
          <a:prstGeom prst="rect">
            <a:avLst/>
          </a:prstGeom>
        </p:spPr>
      </p:pic>
    </p:spTree>
    <p:extLst>
      <p:ext uri="{BB962C8B-B14F-4D97-AF65-F5344CB8AC3E}">
        <p14:creationId xmlns:p14="http://schemas.microsoft.com/office/powerpoint/2010/main" val="39855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91CEB6-CCE5-1342-91F8-2E97F247CBB2}"/>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24901-46FF-4418-BC7C-5D62A7A5EE4A}"/>
              </a:ext>
            </a:extLst>
          </p:cNvPr>
          <p:cNvSpPr>
            <a:spLocks noGrp="1"/>
          </p:cNvSpPr>
          <p:nvPr>
            <p:ph idx="1"/>
          </p:nvPr>
        </p:nvSpPr>
        <p:spPr>
          <a:xfrm>
            <a:off x="336883" y="321176"/>
            <a:ext cx="6689615" cy="5043506"/>
          </a:xfrm>
        </p:spPr>
        <p:txBody>
          <a:bodyPr>
            <a:noAutofit/>
          </a:bodyPr>
          <a:lstStyle/>
          <a:p>
            <a:pPr marL="514350" indent="-514350">
              <a:lnSpc>
                <a:spcPct val="100000"/>
              </a:lnSpc>
              <a:buFont typeface="+mj-lt"/>
              <a:buAutoNum type="arabicPeriod" startAt="3"/>
            </a:pPr>
            <a:r>
              <a:rPr lang="en-US" sz="3600" b="1" dirty="0">
                <a:latin typeface="Trade Gothic" pitchFamily="2" charset="0"/>
              </a:rPr>
              <a:t>Bishops are prohibited from consecrating bishops and prohibited from commissioning or ordaining self-avowed practicing homosexual persons.</a:t>
            </a:r>
          </a:p>
        </p:txBody>
      </p:sp>
      <p:pic>
        <p:nvPicPr>
          <p:cNvPr id="4" name="Picture 3" descr="A close up of a logo&#10;&#10;Description automatically generated">
            <a:extLst>
              <a:ext uri="{FF2B5EF4-FFF2-40B4-BE49-F238E27FC236}">
                <a16:creationId xmlns:a16="http://schemas.microsoft.com/office/drawing/2014/main" id="{B2EEB323-BFEF-AC41-AF9B-0EAD6D06A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949660"/>
            <a:ext cx="4042409" cy="1000497"/>
          </a:xfrm>
          <a:prstGeom prst="rect">
            <a:avLst/>
          </a:prstGeom>
        </p:spPr>
      </p:pic>
    </p:spTree>
    <p:extLst>
      <p:ext uri="{BB962C8B-B14F-4D97-AF65-F5344CB8AC3E}">
        <p14:creationId xmlns:p14="http://schemas.microsoft.com/office/powerpoint/2010/main" val="295502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43512F-DE03-1E49-80A4-6327B4EF0E74}"/>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24901-46FF-4418-BC7C-5D62A7A5EE4A}"/>
              </a:ext>
            </a:extLst>
          </p:cNvPr>
          <p:cNvSpPr>
            <a:spLocks noGrp="1"/>
          </p:cNvSpPr>
          <p:nvPr>
            <p:ph idx="1"/>
          </p:nvPr>
        </p:nvSpPr>
        <p:spPr>
          <a:xfrm>
            <a:off x="336884" y="321176"/>
            <a:ext cx="7082488" cy="5427504"/>
          </a:xfrm>
        </p:spPr>
        <p:txBody>
          <a:bodyPr>
            <a:noAutofit/>
          </a:bodyPr>
          <a:lstStyle/>
          <a:p>
            <a:pPr marL="514350" indent="-514350">
              <a:lnSpc>
                <a:spcPct val="100000"/>
              </a:lnSpc>
              <a:buFont typeface="+mj-lt"/>
              <a:buAutoNum type="arabicPeriod" startAt="4"/>
            </a:pPr>
            <a:r>
              <a:rPr lang="en-US" sz="3600" b="1" dirty="0">
                <a:latin typeface="Trade Gothic" pitchFamily="2" charset="0"/>
              </a:rPr>
              <a:t>Minimum penalties have been added for pastors who perform same gender weddings and are convicted by trial. </a:t>
            </a:r>
          </a:p>
          <a:p>
            <a:pPr marL="0" indent="0">
              <a:lnSpc>
                <a:spcPct val="100000"/>
              </a:lnSpc>
              <a:buNone/>
            </a:pPr>
            <a:endParaRPr lang="en-US" sz="3600" b="1" dirty="0">
              <a:latin typeface="Trade Gothic" pitchFamily="2" charset="0"/>
            </a:endParaRPr>
          </a:p>
        </p:txBody>
      </p:sp>
      <p:pic>
        <p:nvPicPr>
          <p:cNvPr id="4" name="Picture 3" descr="A close up of a logo&#10;&#10;Description automatically generated">
            <a:extLst>
              <a:ext uri="{FF2B5EF4-FFF2-40B4-BE49-F238E27FC236}">
                <a16:creationId xmlns:a16="http://schemas.microsoft.com/office/drawing/2014/main" id="{B2EEB323-BFEF-AC41-AF9B-0EAD6D06A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949660"/>
            <a:ext cx="4042409" cy="1000497"/>
          </a:xfrm>
          <a:prstGeom prst="rect">
            <a:avLst/>
          </a:prstGeom>
        </p:spPr>
      </p:pic>
    </p:spTree>
    <p:extLst>
      <p:ext uri="{BB962C8B-B14F-4D97-AF65-F5344CB8AC3E}">
        <p14:creationId xmlns:p14="http://schemas.microsoft.com/office/powerpoint/2010/main" val="304650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ADC5A5-6BBE-F041-B59D-DE53F50FE986}"/>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24901-46FF-4418-BC7C-5D62A7A5EE4A}"/>
              </a:ext>
            </a:extLst>
          </p:cNvPr>
          <p:cNvSpPr>
            <a:spLocks noGrp="1"/>
          </p:cNvSpPr>
          <p:nvPr>
            <p:ph idx="1"/>
          </p:nvPr>
        </p:nvSpPr>
        <p:spPr>
          <a:xfrm>
            <a:off x="382761" y="326619"/>
            <a:ext cx="7446789" cy="5974790"/>
          </a:xfrm>
        </p:spPr>
        <p:txBody>
          <a:bodyPr>
            <a:noAutofit/>
          </a:bodyPr>
          <a:lstStyle/>
          <a:p>
            <a:pPr lvl="1">
              <a:lnSpc>
                <a:spcPct val="100000"/>
              </a:lnSpc>
            </a:pPr>
            <a:r>
              <a:rPr lang="en-US" sz="3600" b="1" dirty="0">
                <a:latin typeface="Trade Gothic" pitchFamily="2" charset="0"/>
              </a:rPr>
              <a:t>First offense</a:t>
            </a:r>
            <a:br>
              <a:rPr lang="en-US" sz="3600" b="1" dirty="0">
                <a:latin typeface="Trade Gothic" pitchFamily="2" charset="0"/>
              </a:rPr>
            </a:br>
            <a:r>
              <a:rPr lang="en-US" sz="3600" b="1" dirty="0">
                <a:latin typeface="Trade Gothic" pitchFamily="2" charset="0"/>
              </a:rPr>
              <a:t> – One-year suspension </a:t>
            </a:r>
          </a:p>
          <a:p>
            <a:pPr marL="457200" lvl="1" indent="0">
              <a:lnSpc>
                <a:spcPct val="100000"/>
              </a:lnSpc>
              <a:buNone/>
            </a:pPr>
            <a:r>
              <a:rPr lang="en-US" sz="3600" b="1" dirty="0">
                <a:latin typeface="Trade Gothic" pitchFamily="2" charset="0"/>
              </a:rPr>
              <a:t>      without pay.</a:t>
            </a:r>
          </a:p>
          <a:p>
            <a:pPr lvl="1">
              <a:lnSpc>
                <a:spcPct val="100000"/>
              </a:lnSpc>
            </a:pPr>
            <a:endParaRPr lang="en-US" b="1" dirty="0">
              <a:latin typeface="Trade Gothic" pitchFamily="2" charset="0"/>
            </a:endParaRPr>
          </a:p>
          <a:p>
            <a:pPr lvl="1">
              <a:lnSpc>
                <a:spcPct val="100000"/>
              </a:lnSpc>
            </a:pPr>
            <a:r>
              <a:rPr lang="en-US" sz="3600" b="1" dirty="0">
                <a:latin typeface="Trade Gothic" pitchFamily="2" charset="0"/>
              </a:rPr>
              <a:t>Second offense</a:t>
            </a:r>
          </a:p>
          <a:p>
            <a:pPr marL="457200" lvl="1" indent="0">
              <a:lnSpc>
                <a:spcPct val="100000"/>
              </a:lnSpc>
              <a:buNone/>
            </a:pPr>
            <a:r>
              <a:rPr lang="en-US" sz="3600" b="1" dirty="0">
                <a:latin typeface="Trade Gothic" pitchFamily="2" charset="0"/>
              </a:rPr>
              <a:t>   – Not less than termination of   </a:t>
            </a:r>
          </a:p>
          <a:p>
            <a:pPr marL="457200" lvl="1" indent="0">
              <a:lnSpc>
                <a:spcPct val="100000"/>
              </a:lnSpc>
              <a:buNone/>
            </a:pPr>
            <a:r>
              <a:rPr lang="en-US" sz="3600" b="1" dirty="0">
                <a:latin typeface="Trade Gothic" pitchFamily="2" charset="0"/>
              </a:rPr>
              <a:t>      conference membership and         	   revocation of credentials of    </a:t>
            </a:r>
          </a:p>
          <a:p>
            <a:pPr marL="457200" lvl="1" indent="0">
              <a:lnSpc>
                <a:spcPct val="100000"/>
              </a:lnSpc>
              <a:buNone/>
            </a:pPr>
            <a:r>
              <a:rPr lang="en-US" sz="3600" b="1" dirty="0">
                <a:latin typeface="Trade Gothic" pitchFamily="2" charset="0"/>
              </a:rPr>
              <a:t>      licensing, ordination, or </a:t>
            </a:r>
          </a:p>
          <a:p>
            <a:pPr marL="457200" lvl="1" indent="0">
              <a:lnSpc>
                <a:spcPct val="100000"/>
              </a:lnSpc>
              <a:buNone/>
            </a:pPr>
            <a:r>
              <a:rPr lang="en-US" sz="3600" b="1" dirty="0">
                <a:latin typeface="Trade Gothic" pitchFamily="2" charset="0"/>
              </a:rPr>
              <a:t>      consecration. </a:t>
            </a:r>
          </a:p>
        </p:txBody>
      </p:sp>
      <p:pic>
        <p:nvPicPr>
          <p:cNvPr id="4" name="Picture 3" descr="A close up of a logo&#10;&#10;Description automatically generated">
            <a:extLst>
              <a:ext uri="{FF2B5EF4-FFF2-40B4-BE49-F238E27FC236}">
                <a16:creationId xmlns:a16="http://schemas.microsoft.com/office/drawing/2014/main" id="{B2EEB323-BFEF-AC41-AF9B-0EAD6D06A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949660"/>
            <a:ext cx="4042409" cy="1000497"/>
          </a:xfrm>
          <a:prstGeom prst="rect">
            <a:avLst/>
          </a:prstGeom>
        </p:spPr>
      </p:pic>
    </p:spTree>
    <p:extLst>
      <p:ext uri="{BB962C8B-B14F-4D97-AF65-F5344CB8AC3E}">
        <p14:creationId xmlns:p14="http://schemas.microsoft.com/office/powerpoint/2010/main" val="1584184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41265-9595-BB49-8FE7-6F03BE5DB561}"/>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24901-46FF-4418-BC7C-5D62A7A5EE4A}"/>
              </a:ext>
            </a:extLst>
          </p:cNvPr>
          <p:cNvSpPr>
            <a:spLocks noGrp="1"/>
          </p:cNvSpPr>
          <p:nvPr>
            <p:ph idx="1"/>
          </p:nvPr>
        </p:nvSpPr>
        <p:spPr>
          <a:xfrm>
            <a:off x="336883" y="321176"/>
            <a:ext cx="6689615" cy="5043506"/>
          </a:xfrm>
        </p:spPr>
        <p:txBody>
          <a:bodyPr>
            <a:noAutofit/>
          </a:bodyPr>
          <a:lstStyle/>
          <a:p>
            <a:pPr marL="514350" indent="-514350">
              <a:lnSpc>
                <a:spcPct val="100000"/>
              </a:lnSpc>
              <a:buFont typeface="+mj-lt"/>
              <a:buAutoNum type="arabicPeriod" startAt="5"/>
            </a:pPr>
            <a:r>
              <a:rPr lang="en-US" sz="3600" b="1" dirty="0">
                <a:latin typeface="Trade Gothic" pitchFamily="2" charset="0"/>
              </a:rPr>
              <a:t>The just resolution process clarifies that complainants shall be a party to just resolution process. </a:t>
            </a:r>
          </a:p>
        </p:txBody>
      </p:sp>
      <p:pic>
        <p:nvPicPr>
          <p:cNvPr id="4" name="Picture 3" descr="A close up of a logo&#10;&#10;Description automatically generated">
            <a:extLst>
              <a:ext uri="{FF2B5EF4-FFF2-40B4-BE49-F238E27FC236}">
                <a16:creationId xmlns:a16="http://schemas.microsoft.com/office/drawing/2014/main" id="{B2EEB323-BFEF-AC41-AF9B-0EAD6D06A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949660"/>
            <a:ext cx="4042409" cy="1000497"/>
          </a:xfrm>
          <a:prstGeom prst="rect">
            <a:avLst/>
          </a:prstGeom>
        </p:spPr>
      </p:pic>
    </p:spTree>
    <p:extLst>
      <p:ext uri="{BB962C8B-B14F-4D97-AF65-F5344CB8AC3E}">
        <p14:creationId xmlns:p14="http://schemas.microsoft.com/office/powerpoint/2010/main" val="1886941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BF8539-9333-8044-95A4-96BEE35C7483}"/>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024901-46FF-4418-BC7C-5D62A7A5EE4A}"/>
              </a:ext>
            </a:extLst>
          </p:cNvPr>
          <p:cNvSpPr>
            <a:spLocks noGrp="1"/>
          </p:cNvSpPr>
          <p:nvPr>
            <p:ph idx="1"/>
          </p:nvPr>
        </p:nvSpPr>
        <p:spPr>
          <a:xfrm>
            <a:off x="336882" y="321176"/>
            <a:ext cx="7174248" cy="5033063"/>
          </a:xfrm>
        </p:spPr>
        <p:txBody>
          <a:bodyPr>
            <a:noAutofit/>
          </a:bodyPr>
          <a:lstStyle/>
          <a:p>
            <a:pPr marL="514350" indent="-514350">
              <a:lnSpc>
                <a:spcPct val="100000"/>
              </a:lnSpc>
              <a:buFont typeface="+mj-lt"/>
              <a:buAutoNum type="arabicPeriod" startAt="6"/>
            </a:pPr>
            <a:r>
              <a:rPr lang="en-US" sz="3600" b="1" dirty="0">
                <a:latin typeface="Trade Gothic" pitchFamily="2" charset="0"/>
              </a:rPr>
              <a:t>Language was added which allows a process for churches who disagree with the Church position on homosexuality to disaffiliate with the United Methodist Church. There are requirements for this process. </a:t>
            </a:r>
          </a:p>
        </p:txBody>
      </p:sp>
      <p:pic>
        <p:nvPicPr>
          <p:cNvPr id="4" name="Picture 3" descr="A close up of a logo&#10;&#10;Description automatically generated">
            <a:extLst>
              <a:ext uri="{FF2B5EF4-FFF2-40B4-BE49-F238E27FC236}">
                <a16:creationId xmlns:a16="http://schemas.microsoft.com/office/drawing/2014/main" id="{B2EEB323-BFEF-AC41-AF9B-0EAD6D06A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949660"/>
            <a:ext cx="4042409" cy="1000497"/>
          </a:xfrm>
          <a:prstGeom prst="rect">
            <a:avLst/>
          </a:prstGeom>
        </p:spPr>
      </p:pic>
    </p:spTree>
    <p:extLst>
      <p:ext uri="{BB962C8B-B14F-4D97-AF65-F5344CB8AC3E}">
        <p14:creationId xmlns:p14="http://schemas.microsoft.com/office/powerpoint/2010/main" val="3265455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59236-8B19-9642-984E-C1162D11D70B}"/>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F9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626433-D9A7-4524-AD05-711DF3DF2642}"/>
              </a:ext>
            </a:extLst>
          </p:cNvPr>
          <p:cNvSpPr>
            <a:spLocks noGrp="1"/>
          </p:cNvSpPr>
          <p:nvPr>
            <p:ph type="title"/>
          </p:nvPr>
        </p:nvSpPr>
        <p:spPr>
          <a:xfrm>
            <a:off x="524256" y="4767072"/>
            <a:ext cx="6594189" cy="1625210"/>
          </a:xfrm>
        </p:spPr>
        <p:txBody>
          <a:bodyPr>
            <a:normAutofit/>
          </a:bodyPr>
          <a:lstStyle/>
          <a:p>
            <a:pPr algn="r"/>
            <a:r>
              <a:rPr lang="en-US" sz="4800" b="1" dirty="0">
                <a:solidFill>
                  <a:srgbClr val="FFFFFF"/>
                </a:solidFill>
                <a:latin typeface="Trade Gothic" pitchFamily="2" charset="0"/>
              </a:rPr>
              <a:t>2019 GC Decisions Reaction </a:t>
            </a:r>
          </a:p>
        </p:txBody>
      </p:sp>
      <p:pic>
        <p:nvPicPr>
          <p:cNvPr id="14338" name="Picture 2" descr="Image result for reaction">
            <a:extLst>
              <a:ext uri="{FF2B5EF4-FFF2-40B4-BE49-F238E27FC236}">
                <a16:creationId xmlns:a16="http://schemas.microsoft.com/office/drawing/2014/main" id="{68B1B49B-70AC-40B2-BB01-D44214CBF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BBC4EC-A0A1-405F-9341-C465EB18E65A}"/>
              </a:ext>
            </a:extLst>
          </p:cNvPr>
          <p:cNvSpPr>
            <a:spLocks noGrp="1"/>
          </p:cNvSpPr>
          <p:nvPr>
            <p:ph idx="1"/>
          </p:nvPr>
        </p:nvSpPr>
        <p:spPr>
          <a:xfrm>
            <a:off x="8029319" y="917725"/>
            <a:ext cx="3424739" cy="4852362"/>
          </a:xfrm>
        </p:spPr>
        <p:txBody>
          <a:bodyPr anchor="ctr">
            <a:noAutofit/>
          </a:bodyPr>
          <a:lstStyle/>
          <a:p>
            <a:pPr marL="0" indent="0">
              <a:lnSpc>
                <a:spcPct val="100000"/>
              </a:lnSpc>
              <a:buNone/>
            </a:pPr>
            <a:r>
              <a:rPr lang="en-US" sz="4400" b="1" dirty="0">
                <a:solidFill>
                  <a:srgbClr val="FFFFFF"/>
                </a:solidFill>
                <a:latin typeface="Trade Gothic" pitchFamily="2" charset="0"/>
              </a:rPr>
              <a:t>Annual Conferences do not have the authority to change    the Book of Discipline </a:t>
            </a:r>
          </a:p>
        </p:txBody>
      </p:sp>
    </p:spTree>
    <p:extLst>
      <p:ext uri="{BB962C8B-B14F-4D97-AF65-F5344CB8AC3E}">
        <p14:creationId xmlns:p14="http://schemas.microsoft.com/office/powerpoint/2010/main" val="44958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ible">
            <a:extLst>
              <a:ext uri="{FF2B5EF4-FFF2-40B4-BE49-F238E27FC236}">
                <a16:creationId xmlns:a16="http://schemas.microsoft.com/office/drawing/2014/main" id="{6209E3AE-4FC3-41B8-8683-E1AB922F7F1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436" b="19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3D67AD-B0AD-4394-B351-82A75377A9F3}"/>
              </a:ext>
            </a:extLst>
          </p:cNvPr>
          <p:cNvSpPr>
            <a:spLocks noGrp="1"/>
          </p:cNvSpPr>
          <p:nvPr>
            <p:ph idx="1"/>
          </p:nvPr>
        </p:nvSpPr>
        <p:spPr>
          <a:xfrm>
            <a:off x="838200" y="288975"/>
            <a:ext cx="10515600" cy="5355553"/>
          </a:xfrm>
        </p:spPr>
        <p:txBody>
          <a:bodyPr>
            <a:noAutofit/>
          </a:bodyPr>
          <a:lstStyle/>
          <a:p>
            <a:pPr marL="0" indent="0">
              <a:lnSpc>
                <a:spcPct val="100000"/>
              </a:lnSpc>
              <a:buNone/>
            </a:pPr>
            <a:r>
              <a:rPr lang="en-US" sz="4800" b="1" baseline="30000" dirty="0">
                <a:solidFill>
                  <a:srgbClr val="FFFFFF"/>
                </a:solidFill>
                <a:latin typeface="Trade Gothic" pitchFamily="2" charset="0"/>
              </a:rPr>
              <a:t>2</a:t>
            </a:r>
            <a:r>
              <a:rPr lang="en-US" sz="4800" b="1" dirty="0">
                <a:solidFill>
                  <a:srgbClr val="FFFFFF"/>
                </a:solidFill>
                <a:latin typeface="Trade Gothic" pitchFamily="2" charset="0"/>
              </a:rPr>
              <a:t>with all humility and gentleness, with patience, bearing with one another in love, </a:t>
            </a:r>
            <a:r>
              <a:rPr lang="en-US" sz="4800" b="1" baseline="30000" dirty="0">
                <a:solidFill>
                  <a:srgbClr val="FFFFFF"/>
                </a:solidFill>
                <a:latin typeface="Trade Gothic" pitchFamily="2" charset="0"/>
              </a:rPr>
              <a:t>3</a:t>
            </a:r>
            <a:r>
              <a:rPr lang="en-US" sz="4800" b="1" dirty="0">
                <a:solidFill>
                  <a:srgbClr val="FFFFFF"/>
                </a:solidFill>
                <a:latin typeface="Trade Gothic" pitchFamily="2" charset="0"/>
              </a:rPr>
              <a:t>making every effort to maintain the unity of the Spirit in the bond of peace. </a:t>
            </a:r>
          </a:p>
        </p:txBody>
      </p:sp>
    </p:spTree>
    <p:extLst>
      <p:ext uri="{BB962C8B-B14F-4D97-AF65-F5344CB8AC3E}">
        <p14:creationId xmlns:p14="http://schemas.microsoft.com/office/powerpoint/2010/main" val="235507295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ACBC3A-493E-B644-9633-E575AE1CCA1D}"/>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F9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626433-D9A7-4524-AD05-711DF3DF2642}"/>
              </a:ext>
            </a:extLst>
          </p:cNvPr>
          <p:cNvSpPr>
            <a:spLocks noGrp="1"/>
          </p:cNvSpPr>
          <p:nvPr>
            <p:ph type="title"/>
          </p:nvPr>
        </p:nvSpPr>
        <p:spPr>
          <a:xfrm>
            <a:off x="524256" y="4767072"/>
            <a:ext cx="6594189" cy="1625210"/>
          </a:xfrm>
        </p:spPr>
        <p:txBody>
          <a:bodyPr>
            <a:normAutofit/>
          </a:bodyPr>
          <a:lstStyle/>
          <a:p>
            <a:pPr algn="r"/>
            <a:r>
              <a:rPr lang="en-US" sz="4800" b="1" dirty="0">
                <a:solidFill>
                  <a:srgbClr val="FFFFFF"/>
                </a:solidFill>
                <a:latin typeface="Trade Gothic" pitchFamily="2" charset="0"/>
              </a:rPr>
              <a:t>2019 GC Decisions  Reaction </a:t>
            </a:r>
          </a:p>
        </p:txBody>
      </p:sp>
      <p:pic>
        <p:nvPicPr>
          <p:cNvPr id="14338" name="Picture 2" descr="Image result for reaction">
            <a:extLst>
              <a:ext uri="{FF2B5EF4-FFF2-40B4-BE49-F238E27FC236}">
                <a16:creationId xmlns:a16="http://schemas.microsoft.com/office/drawing/2014/main" id="{68B1B49B-70AC-40B2-BB01-D44214CBF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BBC4EC-A0A1-405F-9341-C465EB18E65A}"/>
              </a:ext>
            </a:extLst>
          </p:cNvPr>
          <p:cNvSpPr>
            <a:spLocks noGrp="1"/>
          </p:cNvSpPr>
          <p:nvPr>
            <p:ph idx="1"/>
          </p:nvPr>
        </p:nvSpPr>
        <p:spPr>
          <a:xfrm>
            <a:off x="8029319" y="917725"/>
            <a:ext cx="3661111" cy="4852362"/>
          </a:xfrm>
        </p:spPr>
        <p:txBody>
          <a:bodyPr anchor="ctr">
            <a:noAutofit/>
          </a:bodyPr>
          <a:lstStyle/>
          <a:p>
            <a:pPr>
              <a:lnSpc>
                <a:spcPct val="100000"/>
              </a:lnSpc>
            </a:pPr>
            <a:r>
              <a:rPr lang="en-US" sz="4400" b="1" dirty="0">
                <a:solidFill>
                  <a:srgbClr val="FFFFFF"/>
                </a:solidFill>
                <a:latin typeface="Trade Gothic" pitchFamily="2" charset="0"/>
              </a:rPr>
              <a:t>Pain across the spectrum, inside and outside the U.S.</a:t>
            </a:r>
          </a:p>
        </p:txBody>
      </p:sp>
    </p:spTree>
    <p:extLst>
      <p:ext uri="{BB962C8B-B14F-4D97-AF65-F5344CB8AC3E}">
        <p14:creationId xmlns:p14="http://schemas.microsoft.com/office/powerpoint/2010/main" val="1520172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333A30-E64D-D546-980D-146BAED6AF83}"/>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F9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626433-D9A7-4524-AD05-711DF3DF2642}"/>
              </a:ext>
            </a:extLst>
          </p:cNvPr>
          <p:cNvSpPr>
            <a:spLocks noGrp="1"/>
          </p:cNvSpPr>
          <p:nvPr>
            <p:ph type="title"/>
          </p:nvPr>
        </p:nvSpPr>
        <p:spPr>
          <a:xfrm>
            <a:off x="524256" y="4767072"/>
            <a:ext cx="6594189" cy="1625210"/>
          </a:xfrm>
        </p:spPr>
        <p:txBody>
          <a:bodyPr>
            <a:normAutofit/>
          </a:bodyPr>
          <a:lstStyle/>
          <a:p>
            <a:pPr algn="r"/>
            <a:r>
              <a:rPr lang="en-US" sz="4800" b="1" dirty="0">
                <a:solidFill>
                  <a:srgbClr val="FFFFFF"/>
                </a:solidFill>
                <a:latin typeface="Trade Gothic" pitchFamily="2" charset="0"/>
              </a:rPr>
              <a:t>2019 GC Decisions  Reaction </a:t>
            </a:r>
          </a:p>
        </p:txBody>
      </p:sp>
      <p:pic>
        <p:nvPicPr>
          <p:cNvPr id="14338" name="Picture 2" descr="Image result for reaction">
            <a:extLst>
              <a:ext uri="{FF2B5EF4-FFF2-40B4-BE49-F238E27FC236}">
                <a16:creationId xmlns:a16="http://schemas.microsoft.com/office/drawing/2014/main" id="{68B1B49B-70AC-40B2-BB01-D44214CBF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BBC4EC-A0A1-405F-9341-C465EB18E65A}"/>
              </a:ext>
            </a:extLst>
          </p:cNvPr>
          <p:cNvSpPr>
            <a:spLocks noGrp="1"/>
          </p:cNvSpPr>
          <p:nvPr>
            <p:ph idx="1"/>
          </p:nvPr>
        </p:nvSpPr>
        <p:spPr>
          <a:xfrm>
            <a:off x="8029319" y="917725"/>
            <a:ext cx="3835134" cy="4852362"/>
          </a:xfrm>
        </p:spPr>
        <p:txBody>
          <a:bodyPr anchor="ctr">
            <a:normAutofit/>
          </a:bodyPr>
          <a:lstStyle/>
          <a:p>
            <a:pPr>
              <a:lnSpc>
                <a:spcPct val="100000"/>
              </a:lnSpc>
            </a:pPr>
            <a:r>
              <a:rPr lang="en-US" sz="4400" b="1" dirty="0">
                <a:solidFill>
                  <a:srgbClr val="FFFFFF"/>
                </a:solidFill>
                <a:latin typeface="Trade Gothic" pitchFamily="2" charset="0"/>
              </a:rPr>
              <a:t>A variety of conversations are happening </a:t>
            </a:r>
          </a:p>
        </p:txBody>
      </p:sp>
    </p:spTree>
    <p:extLst>
      <p:ext uri="{BB962C8B-B14F-4D97-AF65-F5344CB8AC3E}">
        <p14:creationId xmlns:p14="http://schemas.microsoft.com/office/powerpoint/2010/main" val="310669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DBFB11-7335-344F-9A8D-F29AC091CC4E}"/>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F9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626433-D9A7-4524-AD05-711DF3DF2642}"/>
              </a:ext>
            </a:extLst>
          </p:cNvPr>
          <p:cNvSpPr>
            <a:spLocks noGrp="1"/>
          </p:cNvSpPr>
          <p:nvPr>
            <p:ph type="title"/>
          </p:nvPr>
        </p:nvSpPr>
        <p:spPr>
          <a:xfrm>
            <a:off x="524256" y="4767072"/>
            <a:ext cx="6594189" cy="1625210"/>
          </a:xfrm>
        </p:spPr>
        <p:txBody>
          <a:bodyPr>
            <a:normAutofit/>
          </a:bodyPr>
          <a:lstStyle/>
          <a:p>
            <a:pPr algn="r"/>
            <a:r>
              <a:rPr lang="en-US" sz="4800" b="1" dirty="0">
                <a:solidFill>
                  <a:srgbClr val="FFFFFF"/>
                </a:solidFill>
                <a:latin typeface="Trade Gothic" pitchFamily="2" charset="0"/>
              </a:rPr>
              <a:t>2019 GC Decisions  Reaction </a:t>
            </a:r>
          </a:p>
        </p:txBody>
      </p:sp>
      <p:pic>
        <p:nvPicPr>
          <p:cNvPr id="14338" name="Picture 2" descr="Image result for reaction">
            <a:extLst>
              <a:ext uri="{FF2B5EF4-FFF2-40B4-BE49-F238E27FC236}">
                <a16:creationId xmlns:a16="http://schemas.microsoft.com/office/drawing/2014/main" id="{68B1B49B-70AC-40B2-BB01-D44214CBF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BBC4EC-A0A1-405F-9341-C465EB18E65A}"/>
              </a:ext>
            </a:extLst>
          </p:cNvPr>
          <p:cNvSpPr>
            <a:spLocks noGrp="1"/>
          </p:cNvSpPr>
          <p:nvPr>
            <p:ph idx="1"/>
          </p:nvPr>
        </p:nvSpPr>
        <p:spPr>
          <a:xfrm>
            <a:off x="8029319" y="917725"/>
            <a:ext cx="3835134" cy="4852362"/>
          </a:xfrm>
        </p:spPr>
        <p:txBody>
          <a:bodyPr anchor="ctr">
            <a:normAutofit/>
          </a:bodyPr>
          <a:lstStyle/>
          <a:p>
            <a:pPr>
              <a:lnSpc>
                <a:spcPct val="100000"/>
              </a:lnSpc>
            </a:pPr>
            <a:r>
              <a:rPr lang="en-US" sz="4400" b="1" dirty="0">
                <a:solidFill>
                  <a:srgbClr val="FFFFFF"/>
                </a:solidFill>
                <a:latin typeface="Trade Gothic" pitchFamily="2" charset="0"/>
              </a:rPr>
              <a:t>Every Annual Conference    has a different context </a:t>
            </a:r>
          </a:p>
        </p:txBody>
      </p:sp>
    </p:spTree>
    <p:extLst>
      <p:ext uri="{BB962C8B-B14F-4D97-AF65-F5344CB8AC3E}">
        <p14:creationId xmlns:p14="http://schemas.microsoft.com/office/powerpoint/2010/main" val="3927745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F0DD7-D8EA-E641-90D9-2A401C7D586B}"/>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F9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626433-D9A7-4524-AD05-711DF3DF2642}"/>
              </a:ext>
            </a:extLst>
          </p:cNvPr>
          <p:cNvSpPr>
            <a:spLocks noGrp="1"/>
          </p:cNvSpPr>
          <p:nvPr>
            <p:ph type="title"/>
          </p:nvPr>
        </p:nvSpPr>
        <p:spPr>
          <a:xfrm>
            <a:off x="524256" y="4767072"/>
            <a:ext cx="6594189" cy="1625210"/>
          </a:xfrm>
        </p:spPr>
        <p:txBody>
          <a:bodyPr>
            <a:normAutofit/>
          </a:bodyPr>
          <a:lstStyle/>
          <a:p>
            <a:pPr algn="r"/>
            <a:r>
              <a:rPr lang="en-US" sz="4800" b="1" dirty="0">
                <a:solidFill>
                  <a:srgbClr val="FFFFFF"/>
                </a:solidFill>
                <a:latin typeface="Trade Gothic" pitchFamily="2" charset="0"/>
              </a:rPr>
              <a:t>2019 GC Decisions  Reaction </a:t>
            </a:r>
          </a:p>
        </p:txBody>
      </p:sp>
      <p:pic>
        <p:nvPicPr>
          <p:cNvPr id="14338" name="Picture 2" descr="Image result for reaction">
            <a:extLst>
              <a:ext uri="{FF2B5EF4-FFF2-40B4-BE49-F238E27FC236}">
                <a16:creationId xmlns:a16="http://schemas.microsoft.com/office/drawing/2014/main" id="{68B1B49B-70AC-40B2-BB01-D44214CBF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BBC4EC-A0A1-405F-9341-C465EB18E65A}"/>
              </a:ext>
            </a:extLst>
          </p:cNvPr>
          <p:cNvSpPr>
            <a:spLocks noGrp="1"/>
          </p:cNvSpPr>
          <p:nvPr>
            <p:ph idx="1"/>
          </p:nvPr>
        </p:nvSpPr>
        <p:spPr>
          <a:xfrm>
            <a:off x="8029319" y="917725"/>
            <a:ext cx="3835134" cy="4852362"/>
          </a:xfrm>
        </p:spPr>
        <p:txBody>
          <a:bodyPr anchor="ctr">
            <a:noAutofit/>
          </a:bodyPr>
          <a:lstStyle/>
          <a:p>
            <a:pPr>
              <a:lnSpc>
                <a:spcPct val="100000"/>
              </a:lnSpc>
            </a:pPr>
            <a:r>
              <a:rPr lang="en-US" sz="4400" b="1" dirty="0">
                <a:solidFill>
                  <a:srgbClr val="FFFFFF"/>
                </a:solidFill>
                <a:latin typeface="Trade Gothic" pitchFamily="2" charset="0"/>
              </a:rPr>
              <a:t>We are not of one mind on this particular subject </a:t>
            </a:r>
          </a:p>
        </p:txBody>
      </p:sp>
    </p:spTree>
    <p:extLst>
      <p:ext uri="{BB962C8B-B14F-4D97-AF65-F5344CB8AC3E}">
        <p14:creationId xmlns:p14="http://schemas.microsoft.com/office/powerpoint/2010/main" val="1588625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1D98C5-527A-3F4B-BC53-5D2F2E6F7AB7}"/>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F9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626433-D9A7-4524-AD05-711DF3DF2642}"/>
              </a:ext>
            </a:extLst>
          </p:cNvPr>
          <p:cNvSpPr>
            <a:spLocks noGrp="1"/>
          </p:cNvSpPr>
          <p:nvPr>
            <p:ph type="title"/>
          </p:nvPr>
        </p:nvSpPr>
        <p:spPr>
          <a:xfrm>
            <a:off x="524256" y="4767072"/>
            <a:ext cx="6594189" cy="1625210"/>
          </a:xfrm>
        </p:spPr>
        <p:txBody>
          <a:bodyPr>
            <a:normAutofit/>
          </a:bodyPr>
          <a:lstStyle/>
          <a:p>
            <a:pPr algn="r"/>
            <a:r>
              <a:rPr lang="en-US" sz="4800" b="1" dirty="0">
                <a:solidFill>
                  <a:srgbClr val="FFFFFF"/>
                </a:solidFill>
                <a:latin typeface="Trade Gothic" pitchFamily="2" charset="0"/>
              </a:rPr>
              <a:t>2019 GC Decisions  Reaction </a:t>
            </a:r>
          </a:p>
        </p:txBody>
      </p:sp>
      <p:pic>
        <p:nvPicPr>
          <p:cNvPr id="14338" name="Picture 2" descr="Image result for reaction">
            <a:extLst>
              <a:ext uri="{FF2B5EF4-FFF2-40B4-BE49-F238E27FC236}">
                <a16:creationId xmlns:a16="http://schemas.microsoft.com/office/drawing/2014/main" id="{68B1B49B-70AC-40B2-BB01-D44214CBF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BBC4EC-A0A1-405F-9341-C465EB18E65A}"/>
              </a:ext>
            </a:extLst>
          </p:cNvPr>
          <p:cNvSpPr>
            <a:spLocks noGrp="1"/>
          </p:cNvSpPr>
          <p:nvPr>
            <p:ph idx="1"/>
          </p:nvPr>
        </p:nvSpPr>
        <p:spPr>
          <a:xfrm>
            <a:off x="8029319" y="917725"/>
            <a:ext cx="3835134" cy="4852362"/>
          </a:xfrm>
        </p:spPr>
        <p:txBody>
          <a:bodyPr anchor="ctr">
            <a:noAutofit/>
          </a:bodyPr>
          <a:lstStyle/>
          <a:p>
            <a:pPr>
              <a:lnSpc>
                <a:spcPct val="100000"/>
              </a:lnSpc>
            </a:pPr>
            <a:r>
              <a:rPr lang="en-US" sz="4400" b="1" dirty="0">
                <a:solidFill>
                  <a:srgbClr val="FFFFFF"/>
                </a:solidFill>
                <a:latin typeface="Trade Gothic" pitchFamily="2" charset="0"/>
              </a:rPr>
              <a:t>We have a choice--focus on what divides or on what unites. </a:t>
            </a:r>
          </a:p>
        </p:txBody>
      </p:sp>
    </p:spTree>
    <p:extLst>
      <p:ext uri="{BB962C8B-B14F-4D97-AF65-F5344CB8AC3E}">
        <p14:creationId xmlns:p14="http://schemas.microsoft.com/office/powerpoint/2010/main" val="2344008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B0FC2C-82A4-584D-84E6-C0E06E9815F3}"/>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F9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626433-D9A7-4524-AD05-711DF3DF2642}"/>
              </a:ext>
            </a:extLst>
          </p:cNvPr>
          <p:cNvSpPr>
            <a:spLocks noGrp="1"/>
          </p:cNvSpPr>
          <p:nvPr>
            <p:ph type="title"/>
          </p:nvPr>
        </p:nvSpPr>
        <p:spPr>
          <a:xfrm>
            <a:off x="524256" y="4767072"/>
            <a:ext cx="6594189" cy="1625210"/>
          </a:xfrm>
        </p:spPr>
        <p:txBody>
          <a:bodyPr>
            <a:normAutofit/>
          </a:bodyPr>
          <a:lstStyle/>
          <a:p>
            <a:pPr algn="r"/>
            <a:r>
              <a:rPr lang="en-US" sz="4800" b="1" dirty="0">
                <a:solidFill>
                  <a:srgbClr val="FFFFFF"/>
                </a:solidFill>
                <a:latin typeface="Trade Gothic" pitchFamily="2" charset="0"/>
              </a:rPr>
              <a:t>2019 GC Decisions  Reaction </a:t>
            </a:r>
          </a:p>
        </p:txBody>
      </p:sp>
      <p:pic>
        <p:nvPicPr>
          <p:cNvPr id="14338" name="Picture 2" descr="Image result for reaction">
            <a:extLst>
              <a:ext uri="{FF2B5EF4-FFF2-40B4-BE49-F238E27FC236}">
                <a16:creationId xmlns:a16="http://schemas.microsoft.com/office/drawing/2014/main" id="{68B1B49B-70AC-40B2-BB01-D44214CBF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BBC4EC-A0A1-405F-9341-C465EB18E65A}"/>
              </a:ext>
            </a:extLst>
          </p:cNvPr>
          <p:cNvSpPr>
            <a:spLocks noGrp="1"/>
          </p:cNvSpPr>
          <p:nvPr>
            <p:ph idx="1"/>
          </p:nvPr>
        </p:nvSpPr>
        <p:spPr>
          <a:xfrm>
            <a:off x="8029319" y="917725"/>
            <a:ext cx="3424739" cy="4852362"/>
          </a:xfrm>
        </p:spPr>
        <p:txBody>
          <a:bodyPr anchor="ctr">
            <a:noAutofit/>
          </a:bodyPr>
          <a:lstStyle/>
          <a:p>
            <a:pPr>
              <a:lnSpc>
                <a:spcPct val="100000"/>
              </a:lnSpc>
            </a:pPr>
            <a:r>
              <a:rPr lang="en-US" sz="4400" b="1" dirty="0">
                <a:solidFill>
                  <a:srgbClr val="FFFFFF"/>
                </a:solidFill>
                <a:latin typeface="Trade Gothic" pitchFamily="2" charset="0"/>
                <a:ea typeface="Tahoma" panose="020B0604030504040204" pitchFamily="34" charset="0"/>
                <a:cs typeface="Tahoma" panose="020B0604030504040204" pitchFamily="34" charset="0"/>
              </a:rPr>
              <a:t>We have a God given, Christ given mission which we can only fulfill with LOVE</a:t>
            </a:r>
          </a:p>
        </p:txBody>
      </p:sp>
    </p:spTree>
    <p:extLst>
      <p:ext uri="{BB962C8B-B14F-4D97-AF65-F5344CB8AC3E}">
        <p14:creationId xmlns:p14="http://schemas.microsoft.com/office/powerpoint/2010/main" val="409721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2995B3-2543-7D41-9E9D-9D8539260D54}"/>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A3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5E910D-768D-49D1-BAE6-C71E83CD3C7E}"/>
              </a:ext>
            </a:extLst>
          </p:cNvPr>
          <p:cNvSpPr>
            <a:spLocks noGrp="1"/>
          </p:cNvSpPr>
          <p:nvPr>
            <p:ph type="title"/>
          </p:nvPr>
        </p:nvSpPr>
        <p:spPr>
          <a:xfrm>
            <a:off x="524256" y="4767072"/>
            <a:ext cx="6594189" cy="1625210"/>
          </a:xfrm>
        </p:spPr>
        <p:txBody>
          <a:bodyPr>
            <a:normAutofit fontScale="90000"/>
          </a:bodyPr>
          <a:lstStyle/>
          <a:p>
            <a:pPr algn="ctr"/>
            <a:r>
              <a:rPr lang="en-US" sz="6600" b="1" cap="small" spc="100" dirty="0">
                <a:solidFill>
                  <a:srgbClr val="FFFFFF"/>
                </a:solidFill>
                <a:latin typeface="Trade Gothic LT Std Bold Conden" pitchFamily="2" charset="0"/>
              </a:rPr>
              <a:t>What Do We Do Now? </a:t>
            </a:r>
          </a:p>
        </p:txBody>
      </p:sp>
      <p:pic>
        <p:nvPicPr>
          <p:cNvPr id="7" name="Picture 8" descr="Image result for now what">
            <a:extLst>
              <a:ext uri="{FF2B5EF4-FFF2-40B4-BE49-F238E27FC236}">
                <a16:creationId xmlns:a16="http://schemas.microsoft.com/office/drawing/2014/main" id="{E614A5AE-1058-4F3C-B02D-ADB9FA4EC1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05" r="10" b="1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C1936CD-8844-1447-B117-0B2125AB1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655" y="1749288"/>
            <a:ext cx="4553687" cy="3445565"/>
          </a:xfrm>
          <a:prstGeom prst="rect">
            <a:avLst/>
          </a:prstGeom>
        </p:spPr>
      </p:pic>
    </p:spTree>
    <p:extLst>
      <p:ext uri="{BB962C8B-B14F-4D97-AF65-F5344CB8AC3E}">
        <p14:creationId xmlns:p14="http://schemas.microsoft.com/office/powerpoint/2010/main" val="58855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BD9F1E-103C-6747-A489-324E8D9B0307}"/>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2867AD3-DA20-4613-8937-7A674F0BB6B0}"/>
              </a:ext>
            </a:extLst>
          </p:cNvPr>
          <p:cNvSpPr txBox="1">
            <a:spLocks/>
          </p:cNvSpPr>
          <p:nvPr/>
        </p:nvSpPr>
        <p:spPr>
          <a:xfrm>
            <a:off x="1024128" y="585216"/>
            <a:ext cx="4732244" cy="272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4800" u="none" strike="noStrike" kern="1200" cap="small" spc="150" normalizeH="0" baseline="0" noProof="0" dirty="0">
                <a:ln>
                  <a:noFill/>
                </a:ln>
                <a:solidFill>
                  <a:prstClr val="black">
                    <a:lumMod val="95000"/>
                    <a:lumOff val="5000"/>
                  </a:prstClr>
                </a:solidFill>
                <a:effectLst/>
                <a:uLnTx/>
                <a:uFillTx/>
                <a:latin typeface="Trade Gothic" pitchFamily="2" charset="0"/>
              </a:rPr>
              <a:t>Population </a:t>
            </a:r>
          </a:p>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4800" b="1" u="none" strike="noStrike" kern="1200" cap="small" spc="150" normalizeH="0" baseline="0" noProof="0" dirty="0">
                <a:ln>
                  <a:noFill/>
                </a:ln>
                <a:solidFill>
                  <a:prstClr val="black">
                    <a:lumMod val="95000"/>
                    <a:lumOff val="5000"/>
                  </a:prstClr>
                </a:solidFill>
                <a:effectLst/>
                <a:uLnTx/>
                <a:uFillTx/>
                <a:latin typeface="Trade Gothic" pitchFamily="2" charset="0"/>
              </a:rPr>
              <a:t>not </a:t>
            </a:r>
            <a:r>
              <a:rPr kumimoji="0" lang="en-US" sz="4800" u="none" strike="noStrike" kern="1200" cap="small" spc="150" normalizeH="0" baseline="0" noProof="0" dirty="0">
                <a:ln>
                  <a:noFill/>
                </a:ln>
                <a:solidFill>
                  <a:prstClr val="black">
                    <a:lumMod val="95000"/>
                    <a:lumOff val="5000"/>
                  </a:prstClr>
                </a:solidFill>
                <a:effectLst/>
                <a:uLnTx/>
                <a:uFillTx/>
                <a:latin typeface="Trade Gothic" pitchFamily="2" charset="0"/>
              </a:rPr>
              <a:t>involved </a:t>
            </a:r>
          </a:p>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4800" u="none" strike="noStrike" kern="1200" cap="small" spc="150" normalizeH="0" baseline="0" noProof="0" dirty="0">
                <a:ln>
                  <a:noFill/>
                </a:ln>
                <a:solidFill>
                  <a:prstClr val="black">
                    <a:lumMod val="95000"/>
                    <a:lumOff val="5000"/>
                  </a:prstClr>
                </a:solidFill>
                <a:effectLst/>
                <a:uLnTx/>
                <a:uFillTx/>
                <a:latin typeface="Trade Gothic" pitchFamily="2" charset="0"/>
              </a:rPr>
              <a:t>in </a:t>
            </a:r>
            <a:r>
              <a:rPr lang="en-US" sz="4800" cap="small" spc="150" dirty="0">
                <a:solidFill>
                  <a:prstClr val="black">
                    <a:lumMod val="95000"/>
                    <a:lumOff val="5000"/>
                  </a:prstClr>
                </a:solidFill>
                <a:latin typeface="Trade Gothic" pitchFamily="2" charset="0"/>
              </a:rPr>
              <a:t>a</a:t>
            </a:r>
            <a:r>
              <a:rPr kumimoji="0" lang="en-US" sz="4800" u="none" strike="noStrike" kern="1200" cap="small" spc="150" normalizeH="0" baseline="0" noProof="0" dirty="0">
                <a:ln>
                  <a:noFill/>
                </a:ln>
                <a:solidFill>
                  <a:prstClr val="black">
                    <a:lumMod val="95000"/>
                    <a:lumOff val="5000"/>
                  </a:prstClr>
                </a:solidFill>
                <a:effectLst/>
                <a:uLnTx/>
                <a:uFillTx/>
                <a:latin typeface="Trade Gothic" pitchFamily="2" charset="0"/>
              </a:rPr>
              <a:t> religious congregation         or community</a:t>
            </a:r>
          </a:p>
        </p:txBody>
      </p:sp>
      <p:sp>
        <p:nvSpPr>
          <p:cNvPr id="3" name="Content Placeholder 2">
            <a:extLst>
              <a:ext uri="{FF2B5EF4-FFF2-40B4-BE49-F238E27FC236}">
                <a16:creationId xmlns:a16="http://schemas.microsoft.com/office/drawing/2014/main" id="{DAC4BAD1-9981-4E90-954A-2DCF44F7A373}"/>
              </a:ext>
            </a:extLst>
          </p:cNvPr>
          <p:cNvSpPr>
            <a:spLocks noGrp="1"/>
          </p:cNvSpPr>
          <p:nvPr>
            <p:ph idx="1"/>
          </p:nvPr>
        </p:nvSpPr>
        <p:spPr>
          <a:xfrm>
            <a:off x="1024129" y="4157446"/>
            <a:ext cx="4656236" cy="2151913"/>
          </a:xfrm>
        </p:spPr>
        <p:txBody>
          <a:bodyPr vert="horz" lIns="45720" tIns="45720" rIns="45720" bIns="45720" rtlCol="0">
            <a:normAutofit/>
          </a:bodyPr>
          <a:lstStyle/>
          <a:p>
            <a:pPr marL="0" indent="0" algn="ctr">
              <a:spcBef>
                <a:spcPts val="2400"/>
              </a:spcBef>
              <a:buNone/>
            </a:pPr>
            <a:r>
              <a:rPr lang="en-US" sz="11500" dirty="0">
                <a:latin typeface="Trade Gothic" pitchFamily="2" charset="0"/>
              </a:rPr>
              <a:t>61.7%</a:t>
            </a:r>
          </a:p>
        </p:txBody>
      </p:sp>
      <p:sp>
        <p:nvSpPr>
          <p:cNvPr id="71" name="Rectangle 70">
            <a:extLst>
              <a:ext uri="{FF2B5EF4-FFF2-40B4-BE49-F238E27FC236}">
                <a16:creationId xmlns:a16="http://schemas.microsoft.com/office/drawing/2014/main" id="{9D431EF2-5A31-4C05-AA3E-4580F553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3" name="Rectangle 72">
            <a:extLst>
              <a:ext uri="{FF2B5EF4-FFF2-40B4-BE49-F238E27FC236}">
                <a16:creationId xmlns:a16="http://schemas.microsoft.com/office/drawing/2014/main" id="{67678399-6817-4845-9B59-E82951B0B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5" name="Rectangle 74">
            <a:extLst>
              <a:ext uri="{FF2B5EF4-FFF2-40B4-BE49-F238E27FC236}">
                <a16:creationId xmlns:a16="http://schemas.microsoft.com/office/drawing/2014/main" id="{B044E73A-9DB7-46CD-9B4D-9DE9FB5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7" name="Rectangle 76">
            <a:extLst>
              <a:ext uri="{FF2B5EF4-FFF2-40B4-BE49-F238E27FC236}">
                <a16:creationId xmlns:a16="http://schemas.microsoft.com/office/drawing/2014/main" id="{F8057F48-2FD4-4DD3-B887-FEE2B447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9" name="Rectangle 78">
            <a:extLst>
              <a:ext uri="{FF2B5EF4-FFF2-40B4-BE49-F238E27FC236}">
                <a16:creationId xmlns:a16="http://schemas.microsoft.com/office/drawing/2014/main" id="{7A4469D8-5936-48B8-AF0C-37FF2AE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descr="  ">
            <a:extLst>
              <a:ext uri="{FF2B5EF4-FFF2-40B4-BE49-F238E27FC236}">
                <a16:creationId xmlns:a16="http://schemas.microsoft.com/office/drawing/2014/main" id="{4C7AD628-A6EC-448C-B3B1-4B0A864AB34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1855" y="4321464"/>
            <a:ext cx="1984248" cy="1984248"/>
          </a:xfrm>
          <a:prstGeom prst="rect">
            <a:avLst/>
          </a:prstGeom>
        </p:spPr>
      </p:pic>
      <p:pic>
        <p:nvPicPr>
          <p:cNvPr id="2050" name="Picture 2" descr="Image result for unchurched">
            <a:extLst>
              <a:ext uri="{FF2B5EF4-FFF2-40B4-BE49-F238E27FC236}">
                <a16:creationId xmlns:a16="http://schemas.microsoft.com/office/drawing/2014/main" id="{29928C12-9776-419D-9740-868902D76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958" y="880289"/>
            <a:ext cx="3634383" cy="242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7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C71846-702F-F940-8F99-8CBE98C6FC83}"/>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2867AD3-DA20-4613-8937-7A674F0BB6B0}"/>
              </a:ext>
            </a:extLst>
          </p:cNvPr>
          <p:cNvSpPr txBox="1">
            <a:spLocks/>
          </p:cNvSpPr>
          <p:nvPr/>
        </p:nvSpPr>
        <p:spPr>
          <a:xfrm>
            <a:off x="1024128" y="585216"/>
            <a:ext cx="4732244" cy="1530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4800" u="none" strike="noStrike" kern="1200" spc="150" normalizeH="0" noProof="0" dirty="0">
                <a:ln>
                  <a:noFill/>
                </a:ln>
                <a:solidFill>
                  <a:prstClr val="black">
                    <a:lumMod val="95000"/>
                    <a:lumOff val="5000"/>
                  </a:prstClr>
                </a:solidFill>
                <a:effectLst/>
                <a:uLnTx/>
                <a:uFillTx/>
                <a:latin typeface="Trade Gothic" pitchFamily="2" charset="0"/>
              </a:rPr>
              <a:t>Luke</a:t>
            </a:r>
            <a:r>
              <a:rPr kumimoji="0" lang="en-US" sz="4800" u="none" strike="noStrike" kern="1200" cap="small" spc="150" normalizeH="0" baseline="0" noProof="0" dirty="0">
                <a:ln>
                  <a:noFill/>
                </a:ln>
                <a:solidFill>
                  <a:prstClr val="black">
                    <a:lumMod val="95000"/>
                    <a:lumOff val="5000"/>
                  </a:prstClr>
                </a:solidFill>
                <a:effectLst/>
                <a:uLnTx/>
                <a:uFillTx/>
                <a:latin typeface="Trade Gothic" pitchFamily="2" charset="0"/>
              </a:rPr>
              <a:t> 15:3-7</a:t>
            </a:r>
          </a:p>
        </p:txBody>
      </p:sp>
      <p:sp>
        <p:nvSpPr>
          <p:cNvPr id="3" name="Content Placeholder 2">
            <a:extLst>
              <a:ext uri="{FF2B5EF4-FFF2-40B4-BE49-F238E27FC236}">
                <a16:creationId xmlns:a16="http://schemas.microsoft.com/office/drawing/2014/main" id="{DAC4BAD1-9981-4E90-954A-2DCF44F7A373}"/>
              </a:ext>
            </a:extLst>
          </p:cNvPr>
          <p:cNvSpPr>
            <a:spLocks noGrp="1"/>
          </p:cNvSpPr>
          <p:nvPr>
            <p:ph idx="1"/>
          </p:nvPr>
        </p:nvSpPr>
        <p:spPr>
          <a:xfrm>
            <a:off x="751668" y="5122190"/>
            <a:ext cx="4928697" cy="1187169"/>
          </a:xfrm>
        </p:spPr>
        <p:txBody>
          <a:bodyPr vert="horz" lIns="45720" tIns="45720" rIns="45720" bIns="45720" rtlCol="0">
            <a:normAutofit fontScale="70000" lnSpcReduction="20000"/>
          </a:bodyPr>
          <a:lstStyle/>
          <a:p>
            <a:pPr marL="0" indent="0" algn="ctr">
              <a:spcBef>
                <a:spcPts val="2400"/>
              </a:spcBef>
              <a:buNone/>
            </a:pPr>
            <a:r>
              <a:rPr lang="en-US" sz="11500" dirty="0">
                <a:latin typeface="Trade Gothic" pitchFamily="2" charset="0"/>
              </a:rPr>
              <a:t>ONE &gt; 99</a:t>
            </a:r>
          </a:p>
        </p:txBody>
      </p:sp>
      <p:sp>
        <p:nvSpPr>
          <p:cNvPr id="71" name="Rectangle 70">
            <a:extLst>
              <a:ext uri="{FF2B5EF4-FFF2-40B4-BE49-F238E27FC236}">
                <a16:creationId xmlns:a16="http://schemas.microsoft.com/office/drawing/2014/main" id="{9D431EF2-5A31-4C05-AA3E-4580F553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3" name="Rectangle 72">
            <a:extLst>
              <a:ext uri="{FF2B5EF4-FFF2-40B4-BE49-F238E27FC236}">
                <a16:creationId xmlns:a16="http://schemas.microsoft.com/office/drawing/2014/main" id="{67678399-6817-4845-9B59-E82951B0B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5" name="Rectangle 74">
            <a:extLst>
              <a:ext uri="{FF2B5EF4-FFF2-40B4-BE49-F238E27FC236}">
                <a16:creationId xmlns:a16="http://schemas.microsoft.com/office/drawing/2014/main" id="{B044E73A-9DB7-46CD-9B4D-9DE9FB5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7" name="Rectangle 76">
            <a:extLst>
              <a:ext uri="{FF2B5EF4-FFF2-40B4-BE49-F238E27FC236}">
                <a16:creationId xmlns:a16="http://schemas.microsoft.com/office/drawing/2014/main" id="{F8057F48-2FD4-4DD3-B887-FEE2B447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9" name="Rectangle 78">
            <a:extLst>
              <a:ext uri="{FF2B5EF4-FFF2-40B4-BE49-F238E27FC236}">
                <a16:creationId xmlns:a16="http://schemas.microsoft.com/office/drawing/2014/main" id="{7A4469D8-5936-48B8-AF0C-37FF2AE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descr="  ">
            <a:extLst>
              <a:ext uri="{FF2B5EF4-FFF2-40B4-BE49-F238E27FC236}">
                <a16:creationId xmlns:a16="http://schemas.microsoft.com/office/drawing/2014/main" id="{4C7AD628-A6EC-448C-B3B1-4B0A864AB34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1855" y="4321464"/>
            <a:ext cx="1984248" cy="1984248"/>
          </a:xfrm>
          <a:prstGeom prst="rect">
            <a:avLst/>
          </a:prstGeom>
        </p:spPr>
      </p:pic>
      <p:pic>
        <p:nvPicPr>
          <p:cNvPr id="27650" name="Picture 2" descr="Image result for lost sheep">
            <a:extLst>
              <a:ext uri="{FF2B5EF4-FFF2-40B4-BE49-F238E27FC236}">
                <a16:creationId xmlns:a16="http://schemas.microsoft.com/office/drawing/2014/main" id="{2D162AB4-DF2F-433B-8DF5-04F5BC6CD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70" y="342205"/>
            <a:ext cx="5434445" cy="362128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lated image">
            <a:extLst>
              <a:ext uri="{FF2B5EF4-FFF2-40B4-BE49-F238E27FC236}">
                <a16:creationId xmlns:a16="http://schemas.microsoft.com/office/drawing/2014/main" id="{2E4132D8-5A0E-4CBD-96B9-AD1F303AA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745" y="65935"/>
            <a:ext cx="5221073" cy="2072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158D787-2D99-A740-ADC6-7C0560B7D639}"/>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AB73BB-5A4D-4FF1-A32B-CE21B5A25C8C}"/>
              </a:ext>
            </a:extLst>
          </p:cNvPr>
          <p:cNvSpPr>
            <a:spLocks noGrp="1"/>
          </p:cNvSpPr>
          <p:nvPr>
            <p:ph idx="1"/>
          </p:nvPr>
        </p:nvSpPr>
        <p:spPr>
          <a:xfrm>
            <a:off x="699304" y="1716226"/>
            <a:ext cx="8143754" cy="3149065"/>
          </a:xfrm>
        </p:spPr>
        <p:txBody>
          <a:bodyPr>
            <a:noAutofit/>
          </a:bodyPr>
          <a:lstStyle/>
          <a:p>
            <a:pPr marL="0" indent="0">
              <a:lnSpc>
                <a:spcPct val="100000"/>
              </a:lnSpc>
              <a:buNone/>
            </a:pPr>
            <a:endParaRPr lang="en-US" sz="4800" dirty="0">
              <a:latin typeface="Trade Gothic" pitchFamily="2" charset="0"/>
            </a:endParaRPr>
          </a:p>
          <a:p>
            <a:pPr marL="0" indent="0">
              <a:lnSpc>
                <a:spcPct val="100000"/>
              </a:lnSpc>
              <a:buNone/>
            </a:pPr>
            <a:r>
              <a:rPr lang="en-US" sz="4800" dirty="0">
                <a:latin typeface="Trade Gothic" pitchFamily="2" charset="0"/>
              </a:rPr>
              <a:t>What gives you hope during this time of anxiety?</a:t>
            </a:r>
          </a:p>
        </p:txBody>
      </p:sp>
      <p:pic>
        <p:nvPicPr>
          <p:cNvPr id="4" name="Picture 3">
            <a:extLst>
              <a:ext uri="{FF2B5EF4-FFF2-40B4-BE49-F238E27FC236}">
                <a16:creationId xmlns:a16="http://schemas.microsoft.com/office/drawing/2014/main" id="{C215CF01-07F6-B04A-83A4-E712035D1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
        <p:nvSpPr>
          <p:cNvPr id="5" name="Title 1">
            <a:extLst>
              <a:ext uri="{FF2B5EF4-FFF2-40B4-BE49-F238E27FC236}">
                <a16:creationId xmlns:a16="http://schemas.microsoft.com/office/drawing/2014/main" id="{4853928D-E6A7-456B-91E0-A7A4DE3F5B9C}"/>
              </a:ext>
            </a:extLst>
          </p:cNvPr>
          <p:cNvSpPr>
            <a:spLocks noGrp="1"/>
          </p:cNvSpPr>
          <p:nvPr>
            <p:ph type="title"/>
          </p:nvPr>
        </p:nvSpPr>
        <p:spPr>
          <a:xfrm>
            <a:off x="164123" y="357515"/>
            <a:ext cx="6770419" cy="744836"/>
          </a:xfrm>
        </p:spPr>
        <p:txBody>
          <a:bodyPr vert="horz" lIns="91440" tIns="45720" rIns="91440" bIns="45720" rtlCol="0" anchor="ctr">
            <a:noAutofit/>
          </a:bodyPr>
          <a:lstStyle/>
          <a:p>
            <a:pPr algn="ctr"/>
            <a:r>
              <a:rPr lang="en-US" sz="4800" b="1" cap="small" spc="100" dirty="0">
                <a:latin typeface="Trade Gothic" pitchFamily="2" charset="0"/>
              </a:rPr>
              <a:t>Discussion Questions</a:t>
            </a:r>
          </a:p>
        </p:txBody>
      </p:sp>
    </p:spTree>
    <p:extLst>
      <p:ext uri="{BB962C8B-B14F-4D97-AF65-F5344CB8AC3E}">
        <p14:creationId xmlns:p14="http://schemas.microsoft.com/office/powerpoint/2010/main" val="313561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ible">
            <a:extLst>
              <a:ext uri="{FF2B5EF4-FFF2-40B4-BE49-F238E27FC236}">
                <a16:creationId xmlns:a16="http://schemas.microsoft.com/office/drawing/2014/main" id="{6209E3AE-4FC3-41B8-8683-E1AB922F7F1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436" b="19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3D67AD-B0AD-4394-B351-82A75377A9F3}"/>
              </a:ext>
            </a:extLst>
          </p:cNvPr>
          <p:cNvSpPr>
            <a:spLocks noGrp="1"/>
          </p:cNvSpPr>
          <p:nvPr>
            <p:ph idx="1"/>
          </p:nvPr>
        </p:nvSpPr>
        <p:spPr>
          <a:xfrm>
            <a:off x="838200" y="462595"/>
            <a:ext cx="10515600" cy="5355553"/>
          </a:xfrm>
        </p:spPr>
        <p:txBody>
          <a:bodyPr>
            <a:noAutofit/>
          </a:bodyPr>
          <a:lstStyle/>
          <a:p>
            <a:pPr marL="0" indent="0">
              <a:lnSpc>
                <a:spcPct val="100000"/>
              </a:lnSpc>
              <a:buNone/>
            </a:pPr>
            <a:r>
              <a:rPr lang="en-US" sz="4800" b="1" baseline="30000" dirty="0">
                <a:solidFill>
                  <a:srgbClr val="FFFFFF"/>
                </a:solidFill>
                <a:latin typeface="Trade Gothic" pitchFamily="2" charset="0"/>
              </a:rPr>
              <a:t>4</a:t>
            </a:r>
            <a:r>
              <a:rPr lang="en-US" sz="4800" b="1" dirty="0">
                <a:solidFill>
                  <a:srgbClr val="FFFFFF"/>
                </a:solidFill>
                <a:latin typeface="Trade Gothic" pitchFamily="2" charset="0"/>
              </a:rPr>
              <a:t>There is one body and one Spirit, just as you were called to the one hope of your calling, </a:t>
            </a:r>
            <a:r>
              <a:rPr lang="en-US" sz="4800" b="1" baseline="30000" dirty="0">
                <a:solidFill>
                  <a:srgbClr val="FFFFFF"/>
                </a:solidFill>
                <a:latin typeface="Trade Gothic" pitchFamily="2" charset="0"/>
              </a:rPr>
              <a:t>5</a:t>
            </a:r>
            <a:r>
              <a:rPr lang="en-US" sz="4800" b="1" dirty="0">
                <a:solidFill>
                  <a:srgbClr val="FFFFFF"/>
                </a:solidFill>
                <a:latin typeface="Trade Gothic" pitchFamily="2" charset="0"/>
              </a:rPr>
              <a:t>one Lord, one faith, one baptism, </a:t>
            </a:r>
          </a:p>
        </p:txBody>
      </p:sp>
    </p:spTree>
    <p:extLst>
      <p:ext uri="{BB962C8B-B14F-4D97-AF65-F5344CB8AC3E}">
        <p14:creationId xmlns:p14="http://schemas.microsoft.com/office/powerpoint/2010/main" val="3788666646"/>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lated image">
            <a:extLst>
              <a:ext uri="{FF2B5EF4-FFF2-40B4-BE49-F238E27FC236}">
                <a16:creationId xmlns:a16="http://schemas.microsoft.com/office/drawing/2014/main" id="{2E4132D8-5A0E-4CBD-96B9-AD1F303AA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745" y="65935"/>
            <a:ext cx="5221073" cy="2072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BDC31C-7E2D-CD44-BDCC-67F563B44AE8}"/>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215CF01-07F6-B04A-83A4-E712035D1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
        <p:nvSpPr>
          <p:cNvPr id="3" name="Content Placeholder 2">
            <a:extLst>
              <a:ext uri="{FF2B5EF4-FFF2-40B4-BE49-F238E27FC236}">
                <a16:creationId xmlns:a16="http://schemas.microsoft.com/office/drawing/2014/main" id="{68AB73BB-5A4D-4FF1-A32B-CE21B5A25C8C}"/>
              </a:ext>
            </a:extLst>
          </p:cNvPr>
          <p:cNvSpPr>
            <a:spLocks noGrp="1"/>
          </p:cNvSpPr>
          <p:nvPr>
            <p:ph idx="1"/>
          </p:nvPr>
        </p:nvSpPr>
        <p:spPr>
          <a:xfrm>
            <a:off x="490536" y="1438433"/>
            <a:ext cx="11645281" cy="3149065"/>
          </a:xfrm>
        </p:spPr>
        <p:txBody>
          <a:bodyPr>
            <a:noAutofit/>
          </a:bodyPr>
          <a:lstStyle/>
          <a:p>
            <a:pPr marL="0" indent="0">
              <a:lnSpc>
                <a:spcPct val="100000"/>
              </a:lnSpc>
              <a:buNone/>
            </a:pPr>
            <a:r>
              <a:rPr lang="en-US" sz="4800" dirty="0">
                <a:latin typeface="Trade Gothic" pitchFamily="2" charset="0"/>
              </a:rPr>
              <a:t>How can we be faithful                       </a:t>
            </a:r>
          </a:p>
          <a:p>
            <a:pPr marL="0" indent="0">
              <a:lnSpc>
                <a:spcPct val="100000"/>
              </a:lnSpc>
              <a:buNone/>
            </a:pPr>
            <a:r>
              <a:rPr lang="en-US" sz="4800" dirty="0">
                <a:latin typeface="Trade Gothic" pitchFamily="2" charset="0"/>
              </a:rPr>
              <a:t>and live together amid conflict?</a:t>
            </a:r>
          </a:p>
          <a:p>
            <a:pPr marL="0" indent="0">
              <a:lnSpc>
                <a:spcPct val="100000"/>
              </a:lnSpc>
              <a:buNone/>
            </a:pPr>
            <a:endParaRPr lang="en-US" sz="2400" dirty="0">
              <a:latin typeface="Trade Gothic" pitchFamily="2" charset="0"/>
            </a:endParaRPr>
          </a:p>
          <a:p>
            <a:pPr marL="0" indent="0">
              <a:lnSpc>
                <a:spcPct val="100000"/>
              </a:lnSpc>
              <a:buNone/>
            </a:pPr>
            <a:r>
              <a:rPr lang="en-US" sz="4800" dirty="0">
                <a:latin typeface="Trade Gothic" pitchFamily="2" charset="0"/>
              </a:rPr>
              <a:t>What behaviors or actions can facilitate this?</a:t>
            </a:r>
          </a:p>
        </p:txBody>
      </p:sp>
      <p:sp>
        <p:nvSpPr>
          <p:cNvPr id="5" name="Title 1">
            <a:extLst>
              <a:ext uri="{FF2B5EF4-FFF2-40B4-BE49-F238E27FC236}">
                <a16:creationId xmlns:a16="http://schemas.microsoft.com/office/drawing/2014/main" id="{4853928D-E6A7-456B-91E0-A7A4DE3F5B9C}"/>
              </a:ext>
            </a:extLst>
          </p:cNvPr>
          <p:cNvSpPr>
            <a:spLocks noGrp="1"/>
          </p:cNvSpPr>
          <p:nvPr>
            <p:ph type="title"/>
          </p:nvPr>
        </p:nvSpPr>
        <p:spPr>
          <a:xfrm>
            <a:off x="164123" y="379766"/>
            <a:ext cx="6770419" cy="744836"/>
          </a:xfrm>
        </p:spPr>
        <p:txBody>
          <a:bodyPr vert="horz" lIns="91440" tIns="45720" rIns="91440" bIns="45720" rtlCol="0" anchor="ctr">
            <a:noAutofit/>
          </a:bodyPr>
          <a:lstStyle/>
          <a:p>
            <a:pPr algn="ctr"/>
            <a:r>
              <a:rPr lang="en-US" sz="4800" b="1" cap="small" spc="100" dirty="0">
                <a:latin typeface="Trade Gothic" pitchFamily="2" charset="0"/>
              </a:rPr>
              <a:t>Discussion Questions</a:t>
            </a:r>
          </a:p>
        </p:txBody>
      </p:sp>
    </p:spTree>
    <p:extLst>
      <p:ext uri="{BB962C8B-B14F-4D97-AF65-F5344CB8AC3E}">
        <p14:creationId xmlns:p14="http://schemas.microsoft.com/office/powerpoint/2010/main" val="2328437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lated image">
            <a:extLst>
              <a:ext uri="{FF2B5EF4-FFF2-40B4-BE49-F238E27FC236}">
                <a16:creationId xmlns:a16="http://schemas.microsoft.com/office/drawing/2014/main" id="{2E4132D8-5A0E-4CBD-96B9-AD1F303AA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745" y="65935"/>
            <a:ext cx="5221073" cy="2072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C11B3CB-AA6B-5D44-AAAD-538BD6044E73}"/>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215CF01-07F6-B04A-83A4-E712035D1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
        <p:nvSpPr>
          <p:cNvPr id="5" name="Title 1">
            <a:extLst>
              <a:ext uri="{FF2B5EF4-FFF2-40B4-BE49-F238E27FC236}">
                <a16:creationId xmlns:a16="http://schemas.microsoft.com/office/drawing/2014/main" id="{4853928D-E6A7-456B-91E0-A7A4DE3F5B9C}"/>
              </a:ext>
            </a:extLst>
          </p:cNvPr>
          <p:cNvSpPr>
            <a:spLocks noGrp="1"/>
          </p:cNvSpPr>
          <p:nvPr>
            <p:ph type="title"/>
          </p:nvPr>
        </p:nvSpPr>
        <p:spPr>
          <a:xfrm>
            <a:off x="265250" y="379766"/>
            <a:ext cx="6770419" cy="744836"/>
          </a:xfrm>
        </p:spPr>
        <p:txBody>
          <a:bodyPr vert="horz" lIns="91440" tIns="45720" rIns="91440" bIns="45720" rtlCol="0" anchor="ctr">
            <a:noAutofit/>
          </a:bodyPr>
          <a:lstStyle/>
          <a:p>
            <a:pPr algn="ctr"/>
            <a:r>
              <a:rPr lang="en-US" sz="4800" b="1" cap="small" spc="100" dirty="0">
                <a:latin typeface="Trade Gothic LT Std Bold Conden" pitchFamily="2" charset="0"/>
              </a:rPr>
              <a:t>Discussion Questions</a:t>
            </a:r>
          </a:p>
        </p:txBody>
      </p:sp>
      <p:sp>
        <p:nvSpPr>
          <p:cNvPr id="6" name="Content Placeholder 2">
            <a:extLst>
              <a:ext uri="{FF2B5EF4-FFF2-40B4-BE49-F238E27FC236}">
                <a16:creationId xmlns:a16="http://schemas.microsoft.com/office/drawing/2014/main" id="{186ED969-A32C-4E9B-9E6C-C34A2D18DE1F}"/>
              </a:ext>
            </a:extLst>
          </p:cNvPr>
          <p:cNvSpPr txBox="1">
            <a:spLocks/>
          </p:cNvSpPr>
          <p:nvPr/>
        </p:nvSpPr>
        <p:spPr>
          <a:xfrm>
            <a:off x="838200" y="3420879"/>
            <a:ext cx="10460064" cy="1449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latin typeface="Trade Gothic LT Std Bold Conden" pitchFamily="2" charset="0"/>
              </a:rPr>
              <a:t>What will you do to move this mission forward in your local congregation?</a:t>
            </a:r>
          </a:p>
        </p:txBody>
      </p:sp>
      <p:sp>
        <p:nvSpPr>
          <p:cNvPr id="3" name="Content Placeholder 2">
            <a:extLst>
              <a:ext uri="{FF2B5EF4-FFF2-40B4-BE49-F238E27FC236}">
                <a16:creationId xmlns:a16="http://schemas.microsoft.com/office/drawing/2014/main" id="{68AB73BB-5A4D-4FF1-A32B-CE21B5A25C8C}"/>
              </a:ext>
            </a:extLst>
          </p:cNvPr>
          <p:cNvSpPr>
            <a:spLocks noGrp="1"/>
          </p:cNvSpPr>
          <p:nvPr>
            <p:ph idx="1"/>
          </p:nvPr>
        </p:nvSpPr>
        <p:spPr>
          <a:xfrm>
            <a:off x="838200" y="1655228"/>
            <a:ext cx="9764210" cy="1235025"/>
          </a:xfrm>
        </p:spPr>
        <p:txBody>
          <a:bodyPr>
            <a:noAutofit/>
          </a:bodyPr>
          <a:lstStyle/>
          <a:p>
            <a:pPr marL="0" indent="0">
              <a:buNone/>
            </a:pPr>
            <a:r>
              <a:rPr lang="en-US" sz="4800" dirty="0">
                <a:latin typeface="Trade Gothic LT Std Bold Conden" pitchFamily="2" charset="0"/>
              </a:rPr>
              <a:t>What is your deepest Christ </a:t>
            </a:r>
          </a:p>
          <a:p>
            <a:pPr marL="0" indent="0">
              <a:buNone/>
            </a:pPr>
            <a:r>
              <a:rPr lang="en-US" sz="4800" dirty="0">
                <a:latin typeface="Trade Gothic LT Std Bold Conden" pitchFamily="2" charset="0"/>
              </a:rPr>
              <a:t>centered missional passion?</a:t>
            </a:r>
          </a:p>
        </p:txBody>
      </p:sp>
    </p:spTree>
    <p:extLst>
      <p:ext uri="{BB962C8B-B14F-4D97-AF65-F5344CB8AC3E}">
        <p14:creationId xmlns:p14="http://schemas.microsoft.com/office/powerpoint/2010/main" val="4071997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98175A-B767-9A44-AB14-1C2254487CBA}"/>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F3057-ABA0-4723-829B-6D2FDC59FF8F}"/>
              </a:ext>
            </a:extLst>
          </p:cNvPr>
          <p:cNvSpPr>
            <a:spLocks noGrp="1"/>
          </p:cNvSpPr>
          <p:nvPr>
            <p:ph idx="1"/>
          </p:nvPr>
        </p:nvSpPr>
        <p:spPr>
          <a:xfrm>
            <a:off x="164123" y="127653"/>
            <a:ext cx="12055117" cy="5409202"/>
          </a:xfrm>
        </p:spPr>
        <p:txBody>
          <a:bodyPr>
            <a:noAutofit/>
          </a:bodyPr>
          <a:lstStyle/>
          <a:p>
            <a:pPr marL="0" indent="0">
              <a:buNone/>
            </a:pPr>
            <a:r>
              <a:rPr lang="en-US" sz="4800" b="1" dirty="0">
                <a:latin typeface="Trade Gothic" pitchFamily="2" charset="0"/>
              </a:rPr>
              <a:t>We influence the mission and ministry of Christ in our communities and in our congregations.</a:t>
            </a:r>
          </a:p>
          <a:p>
            <a:pPr>
              <a:spcBef>
                <a:spcPts val="1800"/>
              </a:spcBef>
            </a:pPr>
            <a:r>
              <a:rPr lang="en-US" sz="4800" b="1" dirty="0">
                <a:latin typeface="Trade Gothic" pitchFamily="2" charset="0"/>
              </a:rPr>
              <a:t> </a:t>
            </a:r>
            <a:r>
              <a:rPr lang="en-US" sz="4800" dirty="0">
                <a:latin typeface="Trade Gothic" pitchFamily="2" charset="0"/>
              </a:rPr>
              <a:t>What is the message we desire people to see and hear and experience from your local church?</a:t>
            </a:r>
          </a:p>
        </p:txBody>
      </p:sp>
      <p:pic>
        <p:nvPicPr>
          <p:cNvPr id="4" name="Picture 3">
            <a:extLst>
              <a:ext uri="{FF2B5EF4-FFF2-40B4-BE49-F238E27FC236}">
                <a16:creationId xmlns:a16="http://schemas.microsoft.com/office/drawing/2014/main" id="{F8F754B2-43BA-A14B-8610-4ECF64055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Tree>
    <p:extLst>
      <p:ext uri="{BB962C8B-B14F-4D97-AF65-F5344CB8AC3E}">
        <p14:creationId xmlns:p14="http://schemas.microsoft.com/office/powerpoint/2010/main" val="1306442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BB31D8-5CFE-0B41-8374-362E776535F5}"/>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F3057-ABA0-4723-829B-6D2FDC59FF8F}"/>
              </a:ext>
            </a:extLst>
          </p:cNvPr>
          <p:cNvSpPr>
            <a:spLocks noGrp="1"/>
          </p:cNvSpPr>
          <p:nvPr>
            <p:ph idx="1"/>
          </p:nvPr>
        </p:nvSpPr>
        <p:spPr>
          <a:xfrm>
            <a:off x="164123" y="127653"/>
            <a:ext cx="12055117" cy="5409202"/>
          </a:xfrm>
        </p:spPr>
        <p:txBody>
          <a:bodyPr>
            <a:noAutofit/>
          </a:bodyPr>
          <a:lstStyle/>
          <a:p>
            <a:pPr marL="0" indent="0">
              <a:buNone/>
            </a:pPr>
            <a:r>
              <a:rPr lang="en-US" sz="4800" b="1" dirty="0">
                <a:latin typeface="Trade Gothic" pitchFamily="2" charset="0"/>
              </a:rPr>
              <a:t>We influence the mission and ministry of Christ in our communities and in our congregations.</a:t>
            </a:r>
          </a:p>
          <a:p>
            <a:pPr>
              <a:spcBef>
                <a:spcPts val="1800"/>
              </a:spcBef>
            </a:pPr>
            <a:r>
              <a:rPr lang="en-US" sz="4800" dirty="0">
                <a:latin typeface="Trade Gothic" pitchFamily="2" charset="0"/>
              </a:rPr>
              <a:t>For what do you want your local church                     to be known?</a:t>
            </a:r>
          </a:p>
        </p:txBody>
      </p:sp>
      <p:pic>
        <p:nvPicPr>
          <p:cNvPr id="4" name="Picture 3">
            <a:extLst>
              <a:ext uri="{FF2B5EF4-FFF2-40B4-BE49-F238E27FC236}">
                <a16:creationId xmlns:a16="http://schemas.microsoft.com/office/drawing/2014/main" id="{F8F754B2-43BA-A14B-8610-4ECF64055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Tree>
    <p:extLst>
      <p:ext uri="{BB962C8B-B14F-4D97-AF65-F5344CB8AC3E}">
        <p14:creationId xmlns:p14="http://schemas.microsoft.com/office/powerpoint/2010/main" val="3514974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0AE2C-46DE-9047-9510-07D2295287EB}"/>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F3057-ABA0-4723-829B-6D2FDC59FF8F}"/>
              </a:ext>
            </a:extLst>
          </p:cNvPr>
          <p:cNvSpPr>
            <a:spLocks noGrp="1"/>
          </p:cNvSpPr>
          <p:nvPr>
            <p:ph idx="1"/>
          </p:nvPr>
        </p:nvSpPr>
        <p:spPr>
          <a:xfrm>
            <a:off x="164123" y="127653"/>
            <a:ext cx="12055117" cy="5409202"/>
          </a:xfrm>
        </p:spPr>
        <p:txBody>
          <a:bodyPr>
            <a:noAutofit/>
          </a:bodyPr>
          <a:lstStyle/>
          <a:p>
            <a:pPr marL="0" indent="0">
              <a:buNone/>
            </a:pPr>
            <a:r>
              <a:rPr lang="en-US" sz="4800" b="1" dirty="0">
                <a:latin typeface="Trade Gothic" pitchFamily="2" charset="0"/>
              </a:rPr>
              <a:t>We influence the mission and ministry of Christ in our communities and in our congregations.</a:t>
            </a:r>
          </a:p>
          <a:p>
            <a:pPr>
              <a:spcBef>
                <a:spcPts val="1800"/>
              </a:spcBef>
            </a:pPr>
            <a:r>
              <a:rPr lang="en-US" sz="4800" dirty="0">
                <a:latin typeface="Trade Gothic" pitchFamily="2" charset="0"/>
              </a:rPr>
              <a:t>What can you do to facilitate the witness desired?</a:t>
            </a:r>
          </a:p>
          <a:p>
            <a:endParaRPr lang="en-US" sz="4800" dirty="0">
              <a:latin typeface="Trade Gothic" pitchFamily="2" charset="0"/>
            </a:endParaRPr>
          </a:p>
        </p:txBody>
      </p:sp>
      <p:pic>
        <p:nvPicPr>
          <p:cNvPr id="4" name="Picture 3">
            <a:extLst>
              <a:ext uri="{FF2B5EF4-FFF2-40B4-BE49-F238E27FC236}">
                <a16:creationId xmlns:a16="http://schemas.microsoft.com/office/drawing/2014/main" id="{F8F754B2-43BA-A14B-8610-4ECF64055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Tree>
    <p:extLst>
      <p:ext uri="{BB962C8B-B14F-4D97-AF65-F5344CB8AC3E}">
        <p14:creationId xmlns:p14="http://schemas.microsoft.com/office/powerpoint/2010/main" val="3583405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lated image">
            <a:extLst>
              <a:ext uri="{FF2B5EF4-FFF2-40B4-BE49-F238E27FC236}">
                <a16:creationId xmlns:a16="http://schemas.microsoft.com/office/drawing/2014/main" id="{2E4132D8-5A0E-4CBD-96B9-AD1F303AA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745" y="65935"/>
            <a:ext cx="5221073" cy="2072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6A1B4AB-C95E-2348-905B-4C82E2C47294}"/>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215CF01-07F6-B04A-83A4-E712035D1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sp>
        <p:nvSpPr>
          <p:cNvPr id="5" name="Title 1">
            <a:extLst>
              <a:ext uri="{FF2B5EF4-FFF2-40B4-BE49-F238E27FC236}">
                <a16:creationId xmlns:a16="http://schemas.microsoft.com/office/drawing/2014/main" id="{4853928D-E6A7-456B-91E0-A7A4DE3F5B9C}"/>
              </a:ext>
            </a:extLst>
          </p:cNvPr>
          <p:cNvSpPr>
            <a:spLocks noGrp="1"/>
          </p:cNvSpPr>
          <p:nvPr>
            <p:ph type="title"/>
          </p:nvPr>
        </p:nvSpPr>
        <p:spPr>
          <a:xfrm>
            <a:off x="490537" y="379766"/>
            <a:ext cx="6770419" cy="744836"/>
          </a:xfrm>
        </p:spPr>
        <p:txBody>
          <a:bodyPr vert="horz" lIns="91440" tIns="45720" rIns="91440" bIns="45720" rtlCol="0" anchor="ctr">
            <a:noAutofit/>
          </a:bodyPr>
          <a:lstStyle/>
          <a:p>
            <a:pPr algn="ctr"/>
            <a:r>
              <a:rPr lang="en-US" sz="4800" b="1" cap="small" spc="100" dirty="0">
                <a:latin typeface="Trade Gothic" pitchFamily="2" charset="0"/>
              </a:rPr>
              <a:t>Discussion Questions</a:t>
            </a:r>
          </a:p>
        </p:txBody>
      </p:sp>
      <p:sp>
        <p:nvSpPr>
          <p:cNvPr id="6" name="Content Placeholder 2">
            <a:extLst>
              <a:ext uri="{FF2B5EF4-FFF2-40B4-BE49-F238E27FC236}">
                <a16:creationId xmlns:a16="http://schemas.microsoft.com/office/drawing/2014/main" id="{186ED969-A32C-4E9B-9E6C-C34A2D18DE1F}"/>
              </a:ext>
            </a:extLst>
          </p:cNvPr>
          <p:cNvSpPr txBox="1">
            <a:spLocks/>
          </p:cNvSpPr>
          <p:nvPr/>
        </p:nvSpPr>
        <p:spPr>
          <a:xfrm>
            <a:off x="838200" y="3452238"/>
            <a:ext cx="11297618" cy="1449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latin typeface="Trade Gothic" pitchFamily="2" charset="0"/>
              </a:rPr>
              <a:t>How will you help your congregation be</a:t>
            </a:r>
          </a:p>
          <a:p>
            <a:pPr marL="0" indent="0">
              <a:buNone/>
            </a:pPr>
            <a:r>
              <a:rPr lang="en-US" sz="4800" dirty="0">
                <a:latin typeface="Trade Gothic" pitchFamily="2" charset="0"/>
              </a:rPr>
              <a:t>the body of Christ when you return home?</a:t>
            </a:r>
          </a:p>
        </p:txBody>
      </p:sp>
      <p:sp>
        <p:nvSpPr>
          <p:cNvPr id="3" name="Content Placeholder 2">
            <a:extLst>
              <a:ext uri="{FF2B5EF4-FFF2-40B4-BE49-F238E27FC236}">
                <a16:creationId xmlns:a16="http://schemas.microsoft.com/office/drawing/2014/main" id="{68AB73BB-5A4D-4FF1-A32B-CE21B5A25C8C}"/>
              </a:ext>
            </a:extLst>
          </p:cNvPr>
          <p:cNvSpPr>
            <a:spLocks noGrp="1"/>
          </p:cNvSpPr>
          <p:nvPr>
            <p:ph idx="1"/>
          </p:nvPr>
        </p:nvSpPr>
        <p:spPr>
          <a:xfrm>
            <a:off x="838200" y="1903828"/>
            <a:ext cx="10432774" cy="1699974"/>
          </a:xfrm>
        </p:spPr>
        <p:txBody>
          <a:bodyPr>
            <a:noAutofit/>
          </a:bodyPr>
          <a:lstStyle/>
          <a:p>
            <a:pPr marL="0" indent="0">
              <a:buNone/>
            </a:pPr>
            <a:r>
              <a:rPr lang="en-US" sz="4800" dirty="0">
                <a:latin typeface="Trade Gothic" pitchFamily="2" charset="0"/>
              </a:rPr>
              <a:t>What are the needs of the community that surrounds your congregation?</a:t>
            </a:r>
          </a:p>
        </p:txBody>
      </p:sp>
    </p:spTree>
    <p:extLst>
      <p:ext uri="{BB962C8B-B14F-4D97-AF65-F5344CB8AC3E}">
        <p14:creationId xmlns:p14="http://schemas.microsoft.com/office/powerpoint/2010/main" val="2241699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701" name="Picture 2" descr="Image result for 2020">
            <a:extLst>
              <a:ext uri="{FF2B5EF4-FFF2-40B4-BE49-F238E27FC236}">
                <a16:creationId xmlns:a16="http://schemas.microsoft.com/office/drawing/2014/main" id="{1A390469-B91C-40E7-A657-6DE528B571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59"/>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59BC059-7519-42FF-8CA7-D1663634325A}"/>
              </a:ext>
            </a:extLst>
          </p:cNvPr>
          <p:cNvSpPr>
            <a:spLocks noGrp="1"/>
          </p:cNvSpPr>
          <p:nvPr>
            <p:ph type="title"/>
          </p:nvPr>
        </p:nvSpPr>
        <p:spPr>
          <a:xfrm>
            <a:off x="436320" y="1411357"/>
            <a:ext cx="4635289" cy="1778444"/>
          </a:xfrm>
        </p:spPr>
        <p:txBody>
          <a:bodyPr>
            <a:noAutofit/>
          </a:bodyPr>
          <a:lstStyle/>
          <a:p>
            <a:pPr algn="ctr"/>
            <a:r>
              <a:rPr lang="en-US" sz="5400" b="1" dirty="0">
                <a:latin typeface="Trade Gothic LT Std Bold Conden" pitchFamily="2" charset="0"/>
              </a:rPr>
              <a:t>General </a:t>
            </a:r>
            <a:br>
              <a:rPr lang="en-US" sz="5400" b="1" dirty="0">
                <a:latin typeface="Trade Gothic LT Std Bold Conden" pitchFamily="2" charset="0"/>
              </a:rPr>
            </a:br>
            <a:r>
              <a:rPr lang="en-US" sz="5400" b="1" dirty="0">
                <a:latin typeface="Trade Gothic LT Std Bold Conden" pitchFamily="2" charset="0"/>
              </a:rPr>
              <a:t>Conference 2020</a:t>
            </a:r>
          </a:p>
        </p:txBody>
      </p:sp>
      <p:cxnSp>
        <p:nvCxnSpPr>
          <p:cNvPr id="76" name="Straight Connector 7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B829CB9D-A37F-40C8-A417-F8AC08A498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9588" y="3631816"/>
            <a:ext cx="3108755" cy="3007523"/>
          </a:xfrm>
          <a:ln>
            <a:solidFill>
              <a:schemeClr val="tx1"/>
            </a:solidFill>
          </a:ln>
        </p:spPr>
      </p:pic>
    </p:spTree>
    <p:extLst>
      <p:ext uri="{BB962C8B-B14F-4D97-AF65-F5344CB8AC3E}">
        <p14:creationId xmlns:p14="http://schemas.microsoft.com/office/powerpoint/2010/main" val="1342513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B436C0-9845-9048-BF09-2A8DE8B1A67A}"/>
              </a:ext>
            </a:extLst>
          </p:cNvPr>
          <p:cNvSpPr/>
          <p:nvPr/>
        </p:nvSpPr>
        <p:spPr>
          <a:xfrm>
            <a:off x="0" y="0"/>
            <a:ext cx="12192000" cy="6858000"/>
          </a:xfrm>
          <a:prstGeom prst="rect">
            <a:avLst/>
          </a:prstGeom>
          <a:solidFill>
            <a:schemeClr val="bg2">
              <a:lumMod val="9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65380B-CA91-944A-B2BE-0EC305DD8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3" y="5735637"/>
            <a:ext cx="3090424" cy="760534"/>
          </a:xfrm>
          <a:prstGeom prst="rect">
            <a:avLst/>
          </a:prstGeom>
        </p:spPr>
      </p:pic>
      <p:pic>
        <p:nvPicPr>
          <p:cNvPr id="6" name="Picture 5">
            <a:extLst>
              <a:ext uri="{FF2B5EF4-FFF2-40B4-BE49-F238E27FC236}">
                <a16:creationId xmlns:a16="http://schemas.microsoft.com/office/drawing/2014/main" id="{F5060552-49C4-FA49-8E33-2DD8A42FF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530" y="900333"/>
            <a:ext cx="7957223" cy="530352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42972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descr="Image result for umc hymnal">
            <a:extLst>
              <a:ext uri="{FF2B5EF4-FFF2-40B4-BE49-F238E27FC236}">
                <a16:creationId xmlns:a16="http://schemas.microsoft.com/office/drawing/2014/main" id="{2E05EB2D-AE30-4623-B3C1-57675276830A}"/>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t="10861" b="8204"/>
          <a:stretch/>
        </p:blipFill>
        <p:spPr bwMode="auto">
          <a:xfrm>
            <a:off x="0" y="7547"/>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7B5BE0-0592-4695-AF08-A2B9FB8FB9FB}"/>
              </a:ext>
            </a:extLst>
          </p:cNvPr>
          <p:cNvSpPr>
            <a:spLocks noGrp="1"/>
          </p:cNvSpPr>
          <p:nvPr>
            <p:ph type="title"/>
          </p:nvPr>
        </p:nvSpPr>
        <p:spPr>
          <a:xfrm>
            <a:off x="483694" y="543798"/>
            <a:ext cx="11224591" cy="5770402"/>
          </a:xfrm>
        </p:spPr>
        <p:txBody>
          <a:bodyPr vert="horz" lIns="91440" tIns="45720" rIns="91440" bIns="45720" rtlCol="0" anchor="ctr">
            <a:noAutofit/>
          </a:bodyPr>
          <a:lstStyle/>
          <a:p>
            <a:pPr algn="ctr">
              <a:lnSpc>
                <a:spcPct val="100000"/>
              </a:lnSpc>
            </a:pPr>
            <a:r>
              <a:rPr lang="en-US" sz="4800" b="1" dirty="0">
                <a:solidFill>
                  <a:srgbClr val="FFFFFF"/>
                </a:solidFill>
                <a:latin typeface="Trade Gothic" pitchFamily="2" charset="0"/>
              </a:rPr>
              <a:t>God forgave my sin in Jesus’ name, </a:t>
            </a:r>
            <a:br>
              <a:rPr lang="en-US" sz="4800" b="1" dirty="0">
                <a:solidFill>
                  <a:srgbClr val="FFFFFF"/>
                </a:solidFill>
                <a:latin typeface="Trade Gothic" pitchFamily="2" charset="0"/>
              </a:rPr>
            </a:br>
            <a:r>
              <a:rPr lang="en-US" sz="4800" b="1" dirty="0">
                <a:solidFill>
                  <a:srgbClr val="FFFFFF"/>
                </a:solidFill>
                <a:latin typeface="Trade Gothic" pitchFamily="2" charset="0"/>
              </a:rPr>
              <a:t>I’ve been born again in Jesus’ name, </a:t>
            </a:r>
            <a:br>
              <a:rPr lang="en-US" sz="4800" b="1" dirty="0">
                <a:solidFill>
                  <a:srgbClr val="FFFFFF"/>
                </a:solidFill>
                <a:latin typeface="Trade Gothic" pitchFamily="2" charset="0"/>
              </a:rPr>
            </a:br>
            <a:r>
              <a:rPr lang="en-US" sz="4800" b="1" dirty="0">
                <a:solidFill>
                  <a:srgbClr val="FFFFFF"/>
                </a:solidFill>
                <a:latin typeface="Trade Gothic" pitchFamily="2" charset="0"/>
              </a:rPr>
              <a:t>and in Jesus’ name I come to you,   </a:t>
            </a:r>
            <a:br>
              <a:rPr lang="en-US" sz="4800" b="1" dirty="0">
                <a:solidFill>
                  <a:srgbClr val="FFFFFF"/>
                </a:solidFill>
                <a:latin typeface="Trade Gothic" pitchFamily="2" charset="0"/>
              </a:rPr>
            </a:br>
            <a:r>
              <a:rPr lang="en-US" sz="4800" b="1" dirty="0">
                <a:solidFill>
                  <a:srgbClr val="FFFFFF"/>
                </a:solidFill>
                <a:latin typeface="Trade Gothic" pitchFamily="2" charset="0"/>
              </a:rPr>
              <a:t>to share his love as he told me to. </a:t>
            </a:r>
          </a:p>
        </p:txBody>
      </p:sp>
    </p:spTree>
    <p:extLst>
      <p:ext uri="{BB962C8B-B14F-4D97-AF65-F5344CB8AC3E}">
        <p14:creationId xmlns:p14="http://schemas.microsoft.com/office/powerpoint/2010/main" val="291960929"/>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descr="Image result for umc hymnal">
            <a:extLst>
              <a:ext uri="{FF2B5EF4-FFF2-40B4-BE49-F238E27FC236}">
                <a16:creationId xmlns:a16="http://schemas.microsoft.com/office/drawing/2014/main" id="{2E05EB2D-AE30-4623-B3C1-57675276830A}"/>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t="10861" b="820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7B5BE0-0592-4695-AF08-A2B9FB8FB9FB}"/>
              </a:ext>
            </a:extLst>
          </p:cNvPr>
          <p:cNvSpPr>
            <a:spLocks noGrp="1"/>
          </p:cNvSpPr>
          <p:nvPr>
            <p:ph type="title"/>
          </p:nvPr>
        </p:nvSpPr>
        <p:spPr>
          <a:xfrm>
            <a:off x="298174" y="1002722"/>
            <a:ext cx="11595652" cy="4852554"/>
          </a:xfrm>
        </p:spPr>
        <p:txBody>
          <a:bodyPr vert="horz" lIns="91440" tIns="45720" rIns="91440" bIns="45720" rtlCol="0" anchor="ctr">
            <a:noAutofit/>
          </a:bodyPr>
          <a:lstStyle/>
          <a:p>
            <a:pPr algn="ctr">
              <a:lnSpc>
                <a:spcPct val="100000"/>
              </a:lnSpc>
            </a:pPr>
            <a:r>
              <a:rPr lang="en-US" sz="4800" b="1" dirty="0">
                <a:solidFill>
                  <a:srgbClr val="FFFFFF"/>
                </a:solidFill>
                <a:latin typeface="Trade Gothic" pitchFamily="2" charset="0"/>
              </a:rPr>
              <a:t>He said, “Freely, freely you have received, freely, freely give. </a:t>
            </a:r>
            <a:br>
              <a:rPr lang="en-US" sz="4800" b="1" dirty="0">
                <a:solidFill>
                  <a:srgbClr val="FFFFFF"/>
                </a:solidFill>
                <a:latin typeface="Trade Gothic" pitchFamily="2" charset="0"/>
              </a:rPr>
            </a:br>
            <a:r>
              <a:rPr lang="en-US" sz="4800" b="1" dirty="0">
                <a:solidFill>
                  <a:srgbClr val="FFFFFF"/>
                </a:solidFill>
                <a:latin typeface="Trade Gothic" pitchFamily="2" charset="0"/>
              </a:rPr>
              <a:t>Go in my name, and because you believe, others will know that I live.” </a:t>
            </a:r>
          </a:p>
        </p:txBody>
      </p:sp>
    </p:spTree>
    <p:extLst>
      <p:ext uri="{BB962C8B-B14F-4D97-AF65-F5344CB8AC3E}">
        <p14:creationId xmlns:p14="http://schemas.microsoft.com/office/powerpoint/2010/main" val="11103524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ible">
            <a:extLst>
              <a:ext uri="{FF2B5EF4-FFF2-40B4-BE49-F238E27FC236}">
                <a16:creationId xmlns:a16="http://schemas.microsoft.com/office/drawing/2014/main" id="{6209E3AE-4FC3-41B8-8683-E1AB922F7F1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436" b="19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3D67AD-B0AD-4394-B351-82A75377A9F3}"/>
              </a:ext>
            </a:extLst>
          </p:cNvPr>
          <p:cNvSpPr>
            <a:spLocks noGrp="1"/>
          </p:cNvSpPr>
          <p:nvPr>
            <p:ph idx="1"/>
          </p:nvPr>
        </p:nvSpPr>
        <p:spPr>
          <a:xfrm>
            <a:off x="838200" y="404722"/>
            <a:ext cx="10944828" cy="5355553"/>
          </a:xfrm>
        </p:spPr>
        <p:txBody>
          <a:bodyPr>
            <a:noAutofit/>
          </a:bodyPr>
          <a:lstStyle/>
          <a:p>
            <a:pPr marL="0" indent="0">
              <a:lnSpc>
                <a:spcPct val="100000"/>
              </a:lnSpc>
              <a:buNone/>
            </a:pPr>
            <a:r>
              <a:rPr lang="en-US" sz="4800" b="1" baseline="30000" dirty="0">
                <a:solidFill>
                  <a:srgbClr val="FFFFFF"/>
                </a:solidFill>
                <a:latin typeface="Trade Gothic" pitchFamily="2" charset="0"/>
              </a:rPr>
              <a:t>6</a:t>
            </a:r>
            <a:r>
              <a:rPr lang="en-US" sz="4800" b="1" dirty="0">
                <a:solidFill>
                  <a:srgbClr val="FFFFFF"/>
                </a:solidFill>
                <a:latin typeface="Trade Gothic" pitchFamily="2" charset="0"/>
              </a:rPr>
              <a:t>one God and Father of all, who is above all and through all and in all.” </a:t>
            </a:r>
          </a:p>
        </p:txBody>
      </p:sp>
    </p:spTree>
    <p:extLst>
      <p:ext uri="{BB962C8B-B14F-4D97-AF65-F5344CB8AC3E}">
        <p14:creationId xmlns:p14="http://schemas.microsoft.com/office/powerpoint/2010/main" val="2762266096"/>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descr="Image result for umc hymnal">
            <a:extLst>
              <a:ext uri="{FF2B5EF4-FFF2-40B4-BE49-F238E27FC236}">
                <a16:creationId xmlns:a16="http://schemas.microsoft.com/office/drawing/2014/main" id="{2E05EB2D-AE30-4623-B3C1-57675276830A}"/>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t="10861" b="8204"/>
          <a:stretch/>
        </p:blipFill>
        <p:spPr bwMode="auto">
          <a:xfrm>
            <a:off x="0" y="7547"/>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7B5BE0-0592-4695-AF08-A2B9FB8FB9FB}"/>
              </a:ext>
            </a:extLst>
          </p:cNvPr>
          <p:cNvSpPr>
            <a:spLocks noGrp="1"/>
          </p:cNvSpPr>
          <p:nvPr>
            <p:ph type="title"/>
          </p:nvPr>
        </p:nvSpPr>
        <p:spPr>
          <a:xfrm>
            <a:off x="855572" y="1173107"/>
            <a:ext cx="10480836" cy="4526877"/>
          </a:xfrm>
        </p:spPr>
        <p:txBody>
          <a:bodyPr vert="horz" lIns="91440" tIns="45720" rIns="91440" bIns="45720" rtlCol="0" anchor="ctr">
            <a:noAutofit/>
          </a:bodyPr>
          <a:lstStyle/>
          <a:p>
            <a:pPr algn="ctr">
              <a:lnSpc>
                <a:spcPct val="100000"/>
              </a:lnSpc>
            </a:pPr>
            <a:r>
              <a:rPr lang="en-US" sz="4800" b="1" dirty="0">
                <a:solidFill>
                  <a:srgbClr val="FFFFFF"/>
                </a:solidFill>
                <a:latin typeface="Trade Gothic" pitchFamily="2" charset="0"/>
              </a:rPr>
              <a:t>All power is given in Jesus’ name,    </a:t>
            </a:r>
            <a:br>
              <a:rPr lang="en-US" sz="4800" b="1" dirty="0">
                <a:solidFill>
                  <a:srgbClr val="FFFFFF"/>
                </a:solidFill>
                <a:latin typeface="Trade Gothic" pitchFamily="2" charset="0"/>
              </a:rPr>
            </a:br>
            <a:r>
              <a:rPr lang="en-US" sz="4800" b="1" dirty="0">
                <a:solidFill>
                  <a:srgbClr val="FFFFFF"/>
                </a:solidFill>
                <a:latin typeface="Trade Gothic" pitchFamily="2" charset="0"/>
              </a:rPr>
              <a:t>in earth and heaven in Jesus’ name, </a:t>
            </a:r>
            <a:br>
              <a:rPr lang="en-US" sz="4800" b="1" dirty="0">
                <a:solidFill>
                  <a:srgbClr val="FFFFFF"/>
                </a:solidFill>
                <a:latin typeface="Trade Gothic" pitchFamily="2" charset="0"/>
              </a:rPr>
            </a:br>
            <a:r>
              <a:rPr lang="en-US" sz="4800" b="1" dirty="0">
                <a:solidFill>
                  <a:srgbClr val="FFFFFF"/>
                </a:solidFill>
                <a:latin typeface="Trade Gothic" pitchFamily="2" charset="0"/>
              </a:rPr>
              <a:t>and in Jesus’ name I come to you,   </a:t>
            </a:r>
            <a:br>
              <a:rPr lang="en-US" sz="4800" b="1" dirty="0">
                <a:solidFill>
                  <a:srgbClr val="FFFFFF"/>
                </a:solidFill>
                <a:latin typeface="Trade Gothic" pitchFamily="2" charset="0"/>
              </a:rPr>
            </a:br>
            <a:r>
              <a:rPr lang="en-US" sz="4800" b="1" dirty="0">
                <a:solidFill>
                  <a:srgbClr val="FFFFFF"/>
                </a:solidFill>
                <a:latin typeface="Trade Gothic" pitchFamily="2" charset="0"/>
              </a:rPr>
              <a:t>to share his power as he told me to. </a:t>
            </a:r>
          </a:p>
        </p:txBody>
      </p:sp>
    </p:spTree>
    <p:extLst>
      <p:ext uri="{BB962C8B-B14F-4D97-AF65-F5344CB8AC3E}">
        <p14:creationId xmlns:p14="http://schemas.microsoft.com/office/powerpoint/2010/main" val="440067538"/>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descr="Image result for umc hymnal">
            <a:extLst>
              <a:ext uri="{FF2B5EF4-FFF2-40B4-BE49-F238E27FC236}">
                <a16:creationId xmlns:a16="http://schemas.microsoft.com/office/drawing/2014/main" id="{2E05EB2D-AE30-4623-B3C1-57675276830A}"/>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sharpenSoften amount="-50000"/>
                    </a14:imgEffect>
                    <a14:imgEffect>
                      <a14:brightnessContrast bright="-50000"/>
                    </a14:imgEffect>
                  </a14:imgLayer>
                </a14:imgProps>
              </a:ext>
              <a:ext uri="{28A0092B-C50C-407E-A947-70E740481C1C}">
                <a14:useLocalDpi xmlns:a14="http://schemas.microsoft.com/office/drawing/2010/main" val="0"/>
              </a:ext>
            </a:extLst>
          </a:blip>
          <a:srcRect t="10861" b="820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7B5BE0-0592-4695-AF08-A2B9FB8FB9FB}"/>
              </a:ext>
            </a:extLst>
          </p:cNvPr>
          <p:cNvSpPr>
            <a:spLocks noGrp="1"/>
          </p:cNvSpPr>
          <p:nvPr>
            <p:ph type="title"/>
          </p:nvPr>
        </p:nvSpPr>
        <p:spPr>
          <a:xfrm>
            <a:off x="609600" y="1002722"/>
            <a:ext cx="10972800" cy="4852554"/>
          </a:xfrm>
        </p:spPr>
        <p:txBody>
          <a:bodyPr vert="horz" lIns="91440" tIns="45720" rIns="91440" bIns="45720" rtlCol="0" anchor="ctr">
            <a:noAutofit/>
          </a:bodyPr>
          <a:lstStyle/>
          <a:p>
            <a:pPr algn="ctr">
              <a:lnSpc>
                <a:spcPct val="100000"/>
              </a:lnSpc>
            </a:pPr>
            <a:r>
              <a:rPr lang="en-US" sz="4800" b="1" dirty="0">
                <a:solidFill>
                  <a:srgbClr val="FFFFFF"/>
                </a:solidFill>
                <a:latin typeface="Trade Gothic" pitchFamily="2" charset="0"/>
              </a:rPr>
              <a:t>He said, “Freely, freely you have received, freely, freely give. </a:t>
            </a:r>
            <a:br>
              <a:rPr lang="en-US" sz="4800" b="1" dirty="0">
                <a:solidFill>
                  <a:srgbClr val="FFFFFF"/>
                </a:solidFill>
                <a:latin typeface="Trade Gothic" pitchFamily="2" charset="0"/>
              </a:rPr>
            </a:br>
            <a:r>
              <a:rPr lang="en-US" sz="4800" b="1" dirty="0">
                <a:solidFill>
                  <a:srgbClr val="FFFFFF"/>
                </a:solidFill>
                <a:latin typeface="Trade Gothic" pitchFamily="2" charset="0"/>
              </a:rPr>
              <a:t>Go in my name, and because you believe, others will know that I live.” </a:t>
            </a:r>
          </a:p>
        </p:txBody>
      </p:sp>
    </p:spTree>
    <p:extLst>
      <p:ext uri="{BB962C8B-B14F-4D97-AF65-F5344CB8AC3E}">
        <p14:creationId xmlns:p14="http://schemas.microsoft.com/office/powerpoint/2010/main" val="163288099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ible">
            <a:extLst>
              <a:ext uri="{FF2B5EF4-FFF2-40B4-BE49-F238E27FC236}">
                <a16:creationId xmlns:a16="http://schemas.microsoft.com/office/drawing/2014/main" id="{6209E3AE-4FC3-41B8-8683-E1AB922F7F1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436" b="19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3D67AD-B0AD-4394-B351-82A75377A9F3}"/>
              </a:ext>
            </a:extLst>
          </p:cNvPr>
          <p:cNvSpPr>
            <a:spLocks noGrp="1"/>
          </p:cNvSpPr>
          <p:nvPr>
            <p:ph idx="1"/>
          </p:nvPr>
        </p:nvSpPr>
        <p:spPr>
          <a:xfrm>
            <a:off x="838200" y="462595"/>
            <a:ext cx="10515600" cy="5355553"/>
          </a:xfrm>
        </p:spPr>
        <p:txBody>
          <a:bodyPr>
            <a:noAutofit/>
          </a:bodyPr>
          <a:lstStyle/>
          <a:p>
            <a:pPr marL="0" indent="0">
              <a:lnSpc>
                <a:spcPct val="100000"/>
              </a:lnSpc>
              <a:buNone/>
            </a:pPr>
            <a:r>
              <a:rPr lang="en-US" sz="4800" b="1" dirty="0">
                <a:solidFill>
                  <a:srgbClr val="FFFFFF"/>
                </a:solidFill>
                <a:latin typeface="Trade Gothic" pitchFamily="2" charset="0"/>
              </a:rPr>
              <a:t>“</a:t>
            </a:r>
            <a:r>
              <a:rPr lang="en-US" sz="4800" b="1" baseline="30000" dirty="0">
                <a:solidFill>
                  <a:srgbClr val="FFFFFF"/>
                </a:solidFill>
                <a:latin typeface="Trade Gothic" pitchFamily="2" charset="0"/>
              </a:rPr>
              <a:t>29</a:t>
            </a:r>
            <a:r>
              <a:rPr lang="en-US" sz="4800" b="1" dirty="0">
                <a:solidFill>
                  <a:srgbClr val="FFFFFF"/>
                </a:solidFill>
                <a:latin typeface="Trade Gothic" pitchFamily="2" charset="0"/>
              </a:rPr>
              <a:t>Let no evil talk come out of your mouths, but only what is useful for building up, as there is need, so that your words may give grace to those who hear. </a:t>
            </a:r>
          </a:p>
          <a:p>
            <a:pPr marL="0" indent="0">
              <a:lnSpc>
                <a:spcPct val="100000"/>
              </a:lnSpc>
              <a:buNone/>
            </a:pPr>
            <a:endParaRPr lang="en-US" sz="4800" b="1" dirty="0">
              <a:solidFill>
                <a:srgbClr val="FFFFFF"/>
              </a:solidFill>
              <a:latin typeface="Trade Gothic" pitchFamily="2" charset="0"/>
            </a:endParaRPr>
          </a:p>
        </p:txBody>
      </p:sp>
    </p:spTree>
    <p:extLst>
      <p:ext uri="{BB962C8B-B14F-4D97-AF65-F5344CB8AC3E}">
        <p14:creationId xmlns:p14="http://schemas.microsoft.com/office/powerpoint/2010/main" val="234296854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ible">
            <a:extLst>
              <a:ext uri="{FF2B5EF4-FFF2-40B4-BE49-F238E27FC236}">
                <a16:creationId xmlns:a16="http://schemas.microsoft.com/office/drawing/2014/main" id="{6209E3AE-4FC3-41B8-8683-E1AB922F7F1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436" b="19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3D67AD-B0AD-4394-B351-82A75377A9F3}"/>
              </a:ext>
            </a:extLst>
          </p:cNvPr>
          <p:cNvSpPr>
            <a:spLocks noGrp="1"/>
          </p:cNvSpPr>
          <p:nvPr>
            <p:ph idx="1"/>
          </p:nvPr>
        </p:nvSpPr>
        <p:spPr>
          <a:xfrm>
            <a:off x="838200" y="440788"/>
            <a:ext cx="10515600" cy="5355553"/>
          </a:xfrm>
        </p:spPr>
        <p:txBody>
          <a:bodyPr>
            <a:noAutofit/>
          </a:bodyPr>
          <a:lstStyle/>
          <a:p>
            <a:pPr marL="0" indent="0">
              <a:lnSpc>
                <a:spcPct val="100000"/>
              </a:lnSpc>
              <a:buNone/>
            </a:pPr>
            <a:r>
              <a:rPr lang="en-US" sz="4800" b="1" baseline="30000" dirty="0">
                <a:solidFill>
                  <a:srgbClr val="FFFFFF"/>
                </a:solidFill>
                <a:latin typeface="Trade Gothic" pitchFamily="2" charset="0"/>
              </a:rPr>
              <a:t>30</a:t>
            </a:r>
            <a:r>
              <a:rPr lang="en-US" sz="4800" b="1" dirty="0">
                <a:solidFill>
                  <a:srgbClr val="FFFFFF"/>
                </a:solidFill>
                <a:latin typeface="Trade Gothic" pitchFamily="2" charset="0"/>
              </a:rPr>
              <a:t>And do not grieve the Holy Spirit of God, with which you were marked with a seal for the day of redemption. </a:t>
            </a:r>
          </a:p>
        </p:txBody>
      </p:sp>
    </p:spTree>
    <p:extLst>
      <p:ext uri="{BB962C8B-B14F-4D97-AF65-F5344CB8AC3E}">
        <p14:creationId xmlns:p14="http://schemas.microsoft.com/office/powerpoint/2010/main" val="413205621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ible">
            <a:extLst>
              <a:ext uri="{FF2B5EF4-FFF2-40B4-BE49-F238E27FC236}">
                <a16:creationId xmlns:a16="http://schemas.microsoft.com/office/drawing/2014/main" id="{6209E3AE-4FC3-41B8-8683-E1AB922F7F1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436" b="19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3D67AD-B0AD-4394-B351-82A75377A9F3}"/>
              </a:ext>
            </a:extLst>
          </p:cNvPr>
          <p:cNvSpPr>
            <a:spLocks noGrp="1"/>
          </p:cNvSpPr>
          <p:nvPr>
            <p:ph idx="1"/>
          </p:nvPr>
        </p:nvSpPr>
        <p:spPr>
          <a:xfrm>
            <a:off x="745603" y="381573"/>
            <a:ext cx="10515600" cy="5355553"/>
          </a:xfrm>
        </p:spPr>
        <p:txBody>
          <a:bodyPr>
            <a:noAutofit/>
          </a:bodyPr>
          <a:lstStyle/>
          <a:p>
            <a:pPr marL="0" indent="0">
              <a:lnSpc>
                <a:spcPct val="100000"/>
              </a:lnSpc>
              <a:buNone/>
            </a:pPr>
            <a:r>
              <a:rPr lang="en-US" sz="4800" b="1" baseline="30000" dirty="0">
                <a:solidFill>
                  <a:srgbClr val="FFFFFF"/>
                </a:solidFill>
                <a:latin typeface="Trade Gothic" pitchFamily="2" charset="0"/>
              </a:rPr>
              <a:t>31</a:t>
            </a:r>
            <a:r>
              <a:rPr lang="en-US" sz="4800" b="1" dirty="0">
                <a:solidFill>
                  <a:srgbClr val="FFFFFF"/>
                </a:solidFill>
                <a:latin typeface="Trade Gothic" pitchFamily="2" charset="0"/>
              </a:rPr>
              <a:t>Put away from you all bitterness and wrath and anger and wrangling and slander, together with all malice, </a:t>
            </a:r>
          </a:p>
          <a:p>
            <a:pPr marL="0" indent="0">
              <a:lnSpc>
                <a:spcPct val="100000"/>
              </a:lnSpc>
              <a:buNone/>
            </a:pPr>
            <a:endParaRPr lang="en-US" sz="4800" b="1" dirty="0">
              <a:solidFill>
                <a:srgbClr val="FFFFFF"/>
              </a:solidFill>
              <a:latin typeface="Trade Gothic" pitchFamily="2" charset="0"/>
            </a:endParaRPr>
          </a:p>
        </p:txBody>
      </p:sp>
    </p:spTree>
    <p:extLst>
      <p:ext uri="{BB962C8B-B14F-4D97-AF65-F5344CB8AC3E}">
        <p14:creationId xmlns:p14="http://schemas.microsoft.com/office/powerpoint/2010/main" val="273941572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ible">
            <a:extLst>
              <a:ext uri="{FF2B5EF4-FFF2-40B4-BE49-F238E27FC236}">
                <a16:creationId xmlns:a16="http://schemas.microsoft.com/office/drawing/2014/main" id="{6209E3AE-4FC3-41B8-8683-E1AB922F7F1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436" b="19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3D67AD-B0AD-4394-B351-82A75377A9F3}"/>
              </a:ext>
            </a:extLst>
          </p:cNvPr>
          <p:cNvSpPr>
            <a:spLocks noGrp="1"/>
          </p:cNvSpPr>
          <p:nvPr>
            <p:ph idx="1"/>
          </p:nvPr>
        </p:nvSpPr>
        <p:spPr>
          <a:xfrm>
            <a:off x="745603" y="381573"/>
            <a:ext cx="10515600" cy="5355553"/>
          </a:xfrm>
        </p:spPr>
        <p:txBody>
          <a:bodyPr>
            <a:noAutofit/>
          </a:bodyPr>
          <a:lstStyle/>
          <a:p>
            <a:pPr marL="0" indent="0">
              <a:lnSpc>
                <a:spcPct val="100000"/>
              </a:lnSpc>
              <a:buNone/>
            </a:pPr>
            <a:r>
              <a:rPr lang="en-US" sz="4800" b="1" baseline="30000" dirty="0">
                <a:solidFill>
                  <a:srgbClr val="FFFFFF"/>
                </a:solidFill>
                <a:latin typeface="Trade Gothic" pitchFamily="2" charset="0"/>
              </a:rPr>
              <a:t>32</a:t>
            </a:r>
            <a:r>
              <a:rPr lang="en-US" sz="4800" b="1" dirty="0">
                <a:solidFill>
                  <a:srgbClr val="FFFFFF"/>
                </a:solidFill>
                <a:latin typeface="Trade Gothic" pitchFamily="2" charset="0"/>
              </a:rPr>
              <a:t>and be kind to one another, tenderhearted, forgiving one another, as God in Christ has forgiven you.”  </a:t>
            </a:r>
          </a:p>
        </p:txBody>
      </p:sp>
    </p:spTree>
    <p:extLst>
      <p:ext uri="{BB962C8B-B14F-4D97-AF65-F5344CB8AC3E}">
        <p14:creationId xmlns:p14="http://schemas.microsoft.com/office/powerpoint/2010/main" val="1943014708"/>
      </p:ext>
    </p:extLst>
  </p:cSld>
  <p:clrMapOvr>
    <a:overrideClrMapping bg1="dk1" tx1="lt1" bg2="dk2" tx2="lt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2866</TotalTime>
  <Words>1034</Words>
  <Application>Microsoft Macintosh PowerPoint</Application>
  <PresentationFormat>Widescreen</PresentationFormat>
  <Paragraphs>95</Paragraphs>
  <Slides>51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Arial</vt:lpstr>
      <vt:lpstr>Calibri</vt:lpstr>
      <vt:lpstr>Calibri Light</vt:lpstr>
      <vt:lpstr>Tahoma</vt:lpstr>
      <vt:lpstr>Trade Gothic</vt:lpstr>
      <vt:lpstr>Trade Gothic LT Std Bold Conden</vt:lpstr>
      <vt:lpstr>Tw Cen MT</vt:lpstr>
      <vt:lpstr>Tw Cen MT Condensed</vt:lpstr>
      <vt:lpstr>Wingdings 3</vt:lpstr>
      <vt:lpstr>Office Theme</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Loves You. God Desires You.  Jesus Saves. </vt:lpstr>
      <vt:lpstr>2019  Special Session of the General Conference</vt:lpstr>
      <vt:lpstr>What We Know—What Did Not Change</vt:lpstr>
      <vt:lpstr>PowerPoint Presentation</vt:lpstr>
      <vt:lpstr>PowerPoint Presentation</vt:lpstr>
      <vt:lpstr>PowerPoint Presentation</vt:lpstr>
      <vt:lpstr>What We Know—What Did Not Change</vt:lpstr>
      <vt:lpstr>What We Know—What Did Not Change</vt:lpstr>
      <vt:lpstr>What We Know—What Did Not Change</vt:lpstr>
      <vt:lpstr>What We Know—What Did Not Change</vt:lpstr>
      <vt:lpstr>PowerPoint Presentation</vt:lpstr>
      <vt:lpstr>The following changes are determined to be constitutional and will be added to the  Book of Discipline.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 GC Decisions Reaction </vt:lpstr>
      <vt:lpstr>2019 GC Decisions  Reaction </vt:lpstr>
      <vt:lpstr>2019 GC Decisions  Reaction </vt:lpstr>
      <vt:lpstr>2019 GC Decisions  Reaction </vt:lpstr>
      <vt:lpstr>2019 GC Decisions  Reaction </vt:lpstr>
      <vt:lpstr>2019 GC Decisions  Reaction </vt:lpstr>
      <vt:lpstr>2019 GC Decisions  Reaction </vt:lpstr>
      <vt:lpstr>What Do We Do Now? </vt:lpstr>
      <vt:lpstr>PowerPoint Presentation</vt:lpstr>
      <vt:lpstr>PowerPoint Presentation</vt:lpstr>
      <vt:lpstr>Discussion Questions</vt:lpstr>
      <vt:lpstr>Discussion Questions</vt:lpstr>
      <vt:lpstr>Discussion Questions</vt:lpstr>
      <vt:lpstr>PowerPoint Presentation</vt:lpstr>
      <vt:lpstr>PowerPoint Presentation</vt:lpstr>
      <vt:lpstr>PowerPoint Presentation</vt:lpstr>
      <vt:lpstr>Discussion Questions</vt:lpstr>
      <vt:lpstr>General  Conference 2020</vt:lpstr>
      <vt:lpstr>PowerPoint Presentation</vt:lpstr>
      <vt:lpstr>God forgave my sin in Jesus’ name,  I’ve been born again in Jesus’ name,  and in Jesus’ name I come to you,    to share his love as he told me to. </vt:lpstr>
      <vt:lpstr>He said, “Freely, freely you have received, freely, freely give.  Go in my name, and because you believe, others will know that I live.” </vt:lpstr>
      <vt:lpstr>All power is given in Jesus’ name,     in earth and heaven in Jesus’ name,  and in Jesus’ name I come to you,    to share his power as he told me to. </vt:lpstr>
      <vt:lpstr>He said, “Freely, freely you have received, freely, freely give.  Go in my name, and because you believe, others will know that I live.”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Willard</dc:creator>
  <cp:lastModifiedBy>Deborah Coble</cp:lastModifiedBy>
  <cp:revision>22</cp:revision>
  <cp:lastPrinted>2019-06-12T19:15:07Z</cp:lastPrinted>
  <dcterms:created xsi:type="dcterms:W3CDTF">2019-06-04T17:49:19Z</dcterms:created>
  <dcterms:modified xsi:type="dcterms:W3CDTF">2019-06-20T13:52:20Z</dcterms:modified>
</cp:coreProperties>
</file>